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4" r:id="rId5"/>
  </p:sldMasterIdLst>
  <p:notesMasterIdLst>
    <p:notesMasterId r:id="rId33"/>
  </p:notesMasterIdLst>
  <p:sldIdLst>
    <p:sldId id="256" r:id="rId6"/>
    <p:sldId id="747" r:id="rId7"/>
    <p:sldId id="788" r:id="rId8"/>
    <p:sldId id="741" r:id="rId9"/>
    <p:sldId id="808" r:id="rId10"/>
    <p:sldId id="735" r:id="rId11"/>
    <p:sldId id="776" r:id="rId12"/>
    <p:sldId id="785" r:id="rId13"/>
    <p:sldId id="753" r:id="rId14"/>
    <p:sldId id="775" r:id="rId15"/>
    <p:sldId id="752" r:id="rId16"/>
    <p:sldId id="743" r:id="rId17"/>
    <p:sldId id="795" r:id="rId18"/>
    <p:sldId id="812" r:id="rId19"/>
    <p:sldId id="283" r:id="rId20"/>
    <p:sldId id="831" r:id="rId21"/>
    <p:sldId id="578" r:id="rId22"/>
    <p:sldId id="273" r:id="rId23"/>
    <p:sldId id="811" r:id="rId24"/>
    <p:sldId id="281" r:id="rId25"/>
    <p:sldId id="790" r:id="rId26"/>
    <p:sldId id="751" r:id="rId27"/>
    <p:sldId id="774" r:id="rId28"/>
    <p:sldId id="798" r:id="rId29"/>
    <p:sldId id="799" r:id="rId30"/>
    <p:sldId id="810" r:id="rId31"/>
    <p:sldId id="276" r:id="rId3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53DAD1-DED5-4EAD-A657-070BFE2DAC07}" v="109" dt="2024-11-04T12:52:19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32" autoAdjust="0"/>
    <p:restoredTop sz="94672"/>
  </p:normalViewPr>
  <p:slideViewPr>
    <p:cSldViewPr snapToGrid="0">
      <p:cViewPr varScale="1">
        <p:scale>
          <a:sx n="74" d="100"/>
          <a:sy n="74" d="100"/>
        </p:scale>
        <p:origin x="432" y="-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FE55C-D4C1-5244-A86C-7FD59F30729E}" type="datetimeFigureOut">
              <a:rPr lang="nl-NL" smtClean="0"/>
              <a:t>5-11-2024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5E074-93D8-BE44-99E3-AC8871C8F52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8420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95E074-93D8-BE44-99E3-AC8871C8F528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3186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2">
            <a:extLst>
              <a:ext uri="{FF2B5EF4-FFF2-40B4-BE49-F238E27FC236}">
                <a16:creationId xmlns:a16="http://schemas.microsoft.com/office/drawing/2014/main" id="{9A011CAC-C7CA-4C22-2BB5-8435545AA2C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121920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8680F9-6E36-B616-FB94-44A66F936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800" y="2722563"/>
            <a:ext cx="9144000" cy="2387600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9087CDC-0DF1-2A06-B870-7643FDD4F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52022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pic>
        <p:nvPicPr>
          <p:cNvPr id="12" name="Afbeelding 11" descr="Logo&#10;">
            <a:extLst>
              <a:ext uri="{FF2B5EF4-FFF2-40B4-BE49-F238E27FC236}">
                <a16:creationId xmlns:a16="http://schemas.microsoft.com/office/drawing/2014/main" id="{94B41AD3-4E7F-062F-58D8-393FC2AD4C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800" y="838800"/>
            <a:ext cx="2160000" cy="4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66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694966-B6E2-9FCF-E0FB-174D530F0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DF1978-7747-3CEB-4E64-E5706ACE9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75E3AF8-F5BB-E0B3-8F9B-D1894261B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5" name="Afbeelding 4" descr="Logo&#10;">
            <a:extLst>
              <a:ext uri="{FF2B5EF4-FFF2-40B4-BE49-F238E27FC236}">
                <a16:creationId xmlns:a16="http://schemas.microsoft.com/office/drawing/2014/main" id="{B8132DEE-205B-7995-C107-75C3F15489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92560"/>
            <a:ext cx="1440000" cy="27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1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3ADBF6-1EE8-C9B1-D918-319283E40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25CFD1-472E-B474-3081-336CF6B1D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4" name="Afbeelding 3" descr="Logo&#10;">
            <a:extLst>
              <a:ext uri="{FF2B5EF4-FFF2-40B4-BE49-F238E27FC236}">
                <a16:creationId xmlns:a16="http://schemas.microsoft.com/office/drawing/2014/main" id="{104996F7-1175-BD0F-FE03-3896061EAF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92560"/>
            <a:ext cx="1440000" cy="27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46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9E501F-C159-6C65-7CDA-7B224A9B3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3320825"/>
            <a:ext cx="52572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afbeelding 2">
            <a:extLst>
              <a:ext uri="{FF2B5EF4-FFF2-40B4-BE49-F238E27FC236}">
                <a16:creationId xmlns:a16="http://schemas.microsoft.com/office/drawing/2014/main" id="{44A654BF-7F66-71CD-8E30-6FEC190A604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51255" y="-1719175"/>
            <a:ext cx="5040000" cy="5040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8" name="Tijdelijke aanduiding voor afbeelding 2">
            <a:extLst>
              <a:ext uri="{FF2B5EF4-FFF2-40B4-BE49-F238E27FC236}">
                <a16:creationId xmlns:a16="http://schemas.microsoft.com/office/drawing/2014/main" id="{C3F7D865-F093-9F71-319D-1D9B69AE58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023373" y="3320825"/>
            <a:ext cx="5040000" cy="5040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A9E71C1-22BC-F361-D9B2-64F12EB404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549000"/>
            <a:ext cx="576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46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 - W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9E501F-C159-6C65-7CDA-7B224A9B3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3320825"/>
            <a:ext cx="5257200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003F78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7" name="Tijdelijke aanduiding voor afbeelding 2">
            <a:extLst>
              <a:ext uri="{FF2B5EF4-FFF2-40B4-BE49-F238E27FC236}">
                <a16:creationId xmlns:a16="http://schemas.microsoft.com/office/drawing/2014/main" id="{44A654BF-7F66-71CD-8E30-6FEC190A604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51255" y="-1719175"/>
            <a:ext cx="5040000" cy="5040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8" name="Tijdelijke aanduiding voor afbeelding 2">
            <a:extLst>
              <a:ext uri="{FF2B5EF4-FFF2-40B4-BE49-F238E27FC236}">
                <a16:creationId xmlns:a16="http://schemas.microsoft.com/office/drawing/2014/main" id="{C3F7D865-F093-9F71-319D-1D9B69AE58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023373" y="3320825"/>
            <a:ext cx="5040000" cy="5040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A9E71C1-22BC-F361-D9B2-64F12EB404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96000" y="549000"/>
            <a:ext cx="576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22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E04347-CC26-8AC3-880F-B5C5E878F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D92CB3FF-3041-5B71-3844-95FE5D5B1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1603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3" name="Afbeelding 2" descr="Logo&#10;">
            <a:extLst>
              <a:ext uri="{FF2B5EF4-FFF2-40B4-BE49-F238E27FC236}">
                <a16:creationId xmlns:a16="http://schemas.microsoft.com/office/drawing/2014/main" id="{8350CCCD-8021-7611-0A68-0A046B4944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92560"/>
            <a:ext cx="1440000" cy="27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71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beeld">
    <p:bg>
      <p:bgPr>
        <a:gradFill>
          <a:gsLst>
            <a:gs pos="0">
              <a:srgbClr val="54ABEA"/>
            </a:gs>
            <a:gs pos="99000">
              <a:srgbClr val="008A00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met aan één zijde afgeronde hoeken 4">
            <a:extLst>
              <a:ext uri="{FF2B5EF4-FFF2-40B4-BE49-F238E27FC236}">
                <a16:creationId xmlns:a16="http://schemas.microsoft.com/office/drawing/2014/main" id="{802E0A4C-0424-2F5C-7DEE-A7004470FDE6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300034" y="381002"/>
            <a:ext cx="5495927" cy="6096002"/>
          </a:xfrm>
          <a:prstGeom prst="round2SameRect">
            <a:avLst>
              <a:gd name="adj1" fmla="val 260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`````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9694966-B6E2-9FCF-E0FB-174D530F0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1080000"/>
            <a:ext cx="4625893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DF1978-7747-3CEB-4E64-E5706ACE9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05563"/>
            <a:ext cx="4626429" cy="37714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324A46A-B76E-6307-6314-45F2079CF6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23999" y="909000"/>
            <a:ext cx="5040000" cy="5040000"/>
          </a:xfrm>
          <a:prstGeom prst="rect">
            <a:avLst/>
          </a:prstGeom>
        </p:spPr>
      </p:pic>
      <p:pic>
        <p:nvPicPr>
          <p:cNvPr id="4" name="Afbeelding 3" descr="Logo&#10;">
            <a:extLst>
              <a:ext uri="{FF2B5EF4-FFF2-40B4-BE49-F238E27FC236}">
                <a16:creationId xmlns:a16="http://schemas.microsoft.com/office/drawing/2014/main" id="{FDC55BC6-0F48-055A-23CC-DFA7BC2F9E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6392560"/>
            <a:ext cx="1440000" cy="27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02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694966-B6E2-9FCF-E0FB-174D530F0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1080000"/>
            <a:ext cx="4625893" cy="1324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DF1978-7747-3CEB-4E64-E5706ACE9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05563"/>
            <a:ext cx="4626429" cy="3771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afbeelding 2">
            <a:extLst>
              <a:ext uri="{FF2B5EF4-FFF2-40B4-BE49-F238E27FC236}">
                <a16:creationId xmlns:a16="http://schemas.microsoft.com/office/drawing/2014/main" id="{E089B913-11C8-C53F-AAC9-8BE2DCA31B2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03373" y="790621"/>
            <a:ext cx="5040000" cy="5040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7" name="Tijdelijke aanduiding voor afbeelding 2">
            <a:extLst>
              <a:ext uri="{FF2B5EF4-FFF2-40B4-BE49-F238E27FC236}">
                <a16:creationId xmlns:a16="http://schemas.microsoft.com/office/drawing/2014/main" id="{44C1E325-609E-BFB5-BE45-ACC1D225FF7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023373" y="3320825"/>
            <a:ext cx="5040000" cy="5040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pic>
        <p:nvPicPr>
          <p:cNvPr id="5" name="Afbeelding 4" descr="Logo&#10;">
            <a:extLst>
              <a:ext uri="{FF2B5EF4-FFF2-40B4-BE49-F238E27FC236}">
                <a16:creationId xmlns:a16="http://schemas.microsoft.com/office/drawing/2014/main" id="{64DD5B34-9DD9-1C5C-A540-8FE10CFDAF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92560"/>
            <a:ext cx="1440000" cy="27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44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beelden - W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694966-B6E2-9FCF-E0FB-174D530F0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1080000"/>
            <a:ext cx="4625893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DF1978-7747-3CEB-4E64-E5706ACE9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05563"/>
            <a:ext cx="4626429" cy="37714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afbeelding 2">
            <a:extLst>
              <a:ext uri="{FF2B5EF4-FFF2-40B4-BE49-F238E27FC236}">
                <a16:creationId xmlns:a16="http://schemas.microsoft.com/office/drawing/2014/main" id="{E089B913-11C8-C53F-AAC9-8BE2DCA31B2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03373" y="790621"/>
            <a:ext cx="5040000" cy="5040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7" name="Tijdelijke aanduiding voor afbeelding 2">
            <a:extLst>
              <a:ext uri="{FF2B5EF4-FFF2-40B4-BE49-F238E27FC236}">
                <a16:creationId xmlns:a16="http://schemas.microsoft.com/office/drawing/2014/main" id="{44C1E325-609E-BFB5-BE45-ACC1D225FF7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023373" y="3320825"/>
            <a:ext cx="5040000" cy="5040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EB5D160-0B0C-AA38-2704-04A2171524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6395440"/>
            <a:ext cx="1440000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56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E04347-CC26-8AC3-880F-B5C5E878F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6371" y="838800"/>
            <a:ext cx="4451657" cy="525917"/>
          </a:xfrm>
          <a:prstGeom prst="roundRect">
            <a:avLst/>
          </a:prstGeom>
          <a:gradFill>
            <a:gsLst>
              <a:gs pos="0">
                <a:srgbClr val="54ABEA"/>
              </a:gs>
              <a:gs pos="99000">
                <a:srgbClr val="008A00"/>
              </a:gs>
            </a:gsLst>
            <a:lin ang="13200000" scaled="0"/>
          </a:gra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2977991-43F3-2401-3711-7710831C89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6395440"/>
            <a:ext cx="1440000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27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2">
            <a:extLst>
              <a:ext uri="{FF2B5EF4-FFF2-40B4-BE49-F238E27FC236}">
                <a16:creationId xmlns:a16="http://schemas.microsoft.com/office/drawing/2014/main" id="{9A011CAC-C7CA-4C22-2BB5-8435545AA2C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12192000" cy="6858000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04D6AFA4-9D18-FF7E-4E47-556F97AE8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2012635"/>
            <a:ext cx="823953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3092CBEE-5552-1CB3-6311-432B6931AA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338198"/>
            <a:ext cx="8240486" cy="351980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12" name="Afbeelding 11" descr="Logo&#10;">
            <a:extLst>
              <a:ext uri="{FF2B5EF4-FFF2-40B4-BE49-F238E27FC236}">
                <a16:creationId xmlns:a16="http://schemas.microsoft.com/office/drawing/2014/main" id="{94B41AD3-4E7F-062F-58D8-393FC2AD4C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800" y="838800"/>
            <a:ext cx="2160000" cy="4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974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Logo&#10;">
            <a:extLst>
              <a:ext uri="{FF2B5EF4-FFF2-40B4-BE49-F238E27FC236}">
                <a16:creationId xmlns:a16="http://schemas.microsoft.com/office/drawing/2014/main" id="{2BBB304D-0028-635A-BA53-9FBC5E86BB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92560"/>
            <a:ext cx="1440000" cy="27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59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GB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1146-BAB7-4C6C-A46A-15210A8F4357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9C13-AD46-48B8-8C43-A76F5F17EAA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047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1146-BAB7-4C6C-A46A-15210A8F4357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9C13-AD46-48B8-8C43-A76F5F17EAA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66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1146-BAB7-4C6C-A46A-15210A8F4357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9C13-AD46-48B8-8C43-A76F5F17EAA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104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1146-BAB7-4C6C-A46A-15210A8F4357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9C13-AD46-48B8-8C43-A76F5F17EAA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782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1146-BAB7-4C6C-A46A-15210A8F4357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9C13-AD46-48B8-8C43-A76F5F17EAA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56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1146-BAB7-4C6C-A46A-15210A8F4357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9C13-AD46-48B8-8C43-A76F5F17EAA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863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1146-BAB7-4C6C-A46A-15210A8F4357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9C13-AD46-48B8-8C43-A76F5F17EAA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185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1146-BAB7-4C6C-A46A-15210A8F4357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9C13-AD46-48B8-8C43-A76F5F17EAA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063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1146-BAB7-4C6C-A46A-15210A8F4357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9C13-AD46-48B8-8C43-A76F5F17EAA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8415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1146-BAB7-4C6C-A46A-15210A8F4357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9C13-AD46-48B8-8C43-A76F5F17EAA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145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1146-BAB7-4C6C-A46A-15210A8F4357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9C13-AD46-48B8-8C43-A76F5F17EAA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9748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slide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523" y="230189"/>
            <a:ext cx="11257061" cy="839787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561600" y="1835249"/>
            <a:ext cx="11361584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1134692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en beelden - W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694966-B6E2-9FCF-E0FB-174D530F0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1080000"/>
            <a:ext cx="4625893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DF1978-7747-3CEB-4E64-E5706ACE9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05563"/>
            <a:ext cx="4626429" cy="37714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afbeelding 2">
            <a:extLst>
              <a:ext uri="{FF2B5EF4-FFF2-40B4-BE49-F238E27FC236}">
                <a16:creationId xmlns:a16="http://schemas.microsoft.com/office/drawing/2014/main" id="{E089B913-11C8-C53F-AAC9-8BE2DCA31B2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03373" y="790621"/>
            <a:ext cx="5040000" cy="5040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7" name="Tijdelijke aanduiding voor afbeelding 2">
            <a:extLst>
              <a:ext uri="{FF2B5EF4-FFF2-40B4-BE49-F238E27FC236}">
                <a16:creationId xmlns:a16="http://schemas.microsoft.com/office/drawing/2014/main" id="{44C1E325-609E-BFB5-BE45-ACC1D225FF7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023373" y="3320825"/>
            <a:ext cx="5040000" cy="5040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EB5D160-0B0C-AA38-2704-04A2171524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6395440"/>
            <a:ext cx="1440000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7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4ABEA"/>
            </a:gs>
            <a:gs pos="99000">
              <a:srgbClr val="008A00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1B5BD1B-566A-8DD6-D2C5-197F12BC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273C158-FBD0-E3C4-5854-7E6E9B915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8339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  <p:sldLayoutId id="2147483658" r:id="rId5"/>
    <p:sldLayoutId id="2147483654" r:id="rId6"/>
    <p:sldLayoutId id="2147483659" r:id="rId7"/>
    <p:sldLayoutId id="2147483660" r:id="rId8"/>
    <p:sldLayoutId id="2147483661" r:id="rId9"/>
    <p:sldLayoutId id="2147483663" r:id="rId10"/>
    <p:sldLayoutId id="2147483662" r:id="rId11"/>
    <p:sldLayoutId id="214748365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61146-BAB7-4C6C-A46A-15210A8F4357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59C13-AD46-48B8-8C43-A76F5F17EAA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3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9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eblog.wur.nl/studiekeuzekind/wanneer-zijn-de-open-dagen/" TargetMode="External"/><Relationship Id="rId2" Type="http://schemas.openxmlformats.org/officeDocument/2006/relationships/hyperlink" Target="https://www.nemokennislink.nl/publicaties/studiekeuze-zo-ouder-zo-kind/?news_letter=true&amp;utm_medium=email&amp;utm_campaign=NEMO%20Kennislink%20Nieuwsbrief%201%20april%202023%20-%20Hoe%20koos%20jij%20je%20studie&amp;utm_content=NEMO%20Kennislink%20Nieuwsbrief%201%20april%202023%20-%20Hoe%20koos%20jij%20je%20studie%20CID_7fc2745c9e3b36ff396622a6151e0fc7&amp;utm_source=Email%20marketing%20software%2F&amp;s=09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hyperlink" Target="https://weblog.wur.nl/studiekeuzekind/meeloopdag-volgen-is-een-belangrijke-stap-in-het-studiekeuzeproce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eblog.wur.nl/studiekeuzekind/wanneer-gaat-de-langstudeerboete-in/" TargetMode="External"/><Relationship Id="rId2" Type="http://schemas.openxmlformats.org/officeDocument/2006/relationships/hyperlink" Target="https://www.onderwijskennis.nl/kennisbank/toegankelijkheid-goede-studievoortgang-voor-alle-studenten-in-het-hoger-onderwijs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s://weblog.wur.nl/studiekeuzekind/gratis-tussenjaar-gids-voor-ouders/" TargetMode="Externa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eblog.wur.nl/studiekeuzekind/baankansen-vergelijken-altijd-verstandig/" TargetMode="External"/><Relationship Id="rId3" Type="http://schemas.openxmlformats.org/officeDocument/2006/relationships/hyperlink" Target="https://weblog.wur.nl/studiekeuzekind/wat-is-een-bacheloropleiding-precies/" TargetMode="External"/><Relationship Id="rId7" Type="http://schemas.openxmlformats.org/officeDocument/2006/relationships/hyperlink" Target="https://weblog.wur.nl/studiekeuzekind/wat-verdien-ik-na-afstuderen-op-het-hbo-2/" TargetMode="External"/><Relationship Id="rId2" Type="http://schemas.openxmlformats.org/officeDocument/2006/relationships/hyperlink" Target="https://www.kiesmbo.nl/" TargetMode="Externa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weblog.wur.nl/studiekeuzekind/hoe-lang-krijg-je-de-basisbeurs/" TargetMode="External"/><Relationship Id="rId5" Type="http://schemas.openxmlformats.org/officeDocument/2006/relationships/hyperlink" Target="https://weblog.wur.nl/studiekeuzekind/naar-hbo-of-universiteit-wat-past-bij-jouw-kind/" TargetMode="External"/><Relationship Id="rId4" Type="http://schemas.openxmlformats.org/officeDocument/2006/relationships/hyperlink" Target="https://weblog.wur.nl/studiekeuzekind/met-hbo-propedeuse-naar-universiteit/" TargetMode="External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eblog.wur.nl/studiekeuzekind/goede-studiekeuze-maken-gebruik-deze-checklis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eblog.wur.nl/studiekeuzekind/keuzegids-universiteiten-2018-consumentengids-voor-aanstaande-studenten/" TargetMode="External"/><Relationship Id="rId2" Type="http://schemas.openxmlformats.org/officeDocument/2006/relationships/hyperlink" Target="http://www.studiekeuze123.nl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eblog.wur.nl/studiekeuzekind/de-beste-opleidingen-gezondheid-in-2024-op-hbo-en-wo/" TargetMode="External"/><Relationship Id="rId13" Type="http://schemas.openxmlformats.org/officeDocument/2006/relationships/image" Target="../media/image12.png"/><Relationship Id="rId3" Type="http://schemas.openxmlformats.org/officeDocument/2006/relationships/hyperlink" Target="https://weblog.wur.nl/studiekeuzekind/beste-opleidingen-taal-en-communicatie-2024/" TargetMode="External"/><Relationship Id="rId7" Type="http://schemas.openxmlformats.org/officeDocument/2006/relationships/hyperlink" Target="https://weblog.wur.nl/studiekeuzekind/beste-opleidingen-gedrag-en-maatschappij-2024/" TargetMode="External"/><Relationship Id="rId12" Type="http://schemas.openxmlformats.org/officeDocument/2006/relationships/hyperlink" Target="https://weblog.wur.nl/studiekeuzekind/de-beste-university-colleges-en-interdisciplinaire-studies-2024/" TargetMode="External"/><Relationship Id="rId2" Type="http://schemas.openxmlformats.org/officeDocument/2006/relationships/hyperlink" Target="https://weblog.wur.nl/studiekeuzekind/beste-opleidingen-onderwijs-en-opvoeding/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eblog.wur.nl/studiekeuzekind/beste-opleidingen-economie-en-bedrijf-2024/" TargetMode="External"/><Relationship Id="rId11" Type="http://schemas.openxmlformats.org/officeDocument/2006/relationships/hyperlink" Target="https://weblog.wur.nl/studiekeuzekind/de-beste-opleidingen-techniek-ontwerp/" TargetMode="External"/><Relationship Id="rId5" Type="http://schemas.openxmlformats.org/officeDocument/2006/relationships/hyperlink" Target="https://weblog.wur.nl/studiekeuzekind/beste-opleidingen-recht-en-bestuur-2024/" TargetMode="External"/><Relationship Id="rId10" Type="http://schemas.openxmlformats.org/officeDocument/2006/relationships/hyperlink" Target="https://weblog.wur.nl/studiekeuzekind/beste-opleidingen-exact-en-informatica-2024/" TargetMode="External"/><Relationship Id="rId4" Type="http://schemas.openxmlformats.org/officeDocument/2006/relationships/hyperlink" Target="https://weblog.wur.nl/studiekeuzekind/beste-opleidingen-cultuur-en-kunst-2024/" TargetMode="External"/><Relationship Id="rId9" Type="http://schemas.openxmlformats.org/officeDocument/2006/relationships/hyperlink" Target="https://weblog.wur.nl/studiekeuzekind/de-beste-opleidingen-aarde-en-milieu-2024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://www.studiekeuze123.nl/" TargetMode="Externa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eblog.wur.nl/studiekeuzekind/studiepunten-hoe-werkt-dat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eblog.wur.nl/studiekeuzekind/op-kamers-gaan-slim-zoeken/" TargetMode="External"/><Relationship Id="rId2" Type="http://schemas.openxmlformats.org/officeDocument/2006/relationships/hyperlink" Target="https://weblog.wur.nl/studiekeuzekind/goedkoper-op-kamers/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jpg"/><Relationship Id="rId4" Type="http://schemas.openxmlformats.org/officeDocument/2006/relationships/hyperlink" Target="https://weblog.wur.nl/studiekeuzekind/tussenjaar-ja-of-nee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eblog.wur.nl/studiekeuzekind/wat-kost-een-tussenjaar/" TargetMode="External"/><Relationship Id="rId2" Type="http://schemas.openxmlformats.org/officeDocument/2006/relationships/hyperlink" Target="https://weblog.wur.nl/studiekeuzekind/tussenjaar-ja-of-nee/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g"/><Relationship Id="rId5" Type="http://schemas.openxmlformats.org/officeDocument/2006/relationships/hyperlink" Target="https://www.wur.nl/nl/onderwijs-opleidingen/ouders/webinar-voor-ouders.htm" TargetMode="External"/><Relationship Id="rId4" Type="http://schemas.openxmlformats.org/officeDocument/2006/relationships/hyperlink" Target="https://www.rijksoverheid.nl/onderwerpen/voortgezet-onderwijs/vraag-en-antwoord/tussenjaar-nemen-wat-moet-ik-regelen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reniginghogescholen.nl/system/knowledge_base/attachments/files/000/001/249/original/Verdiepingsdocument_-_Studentsucces.pdf?1630071689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han.nl/nieuws/2021/07/studiekeuzeproces-in-het-hoger-onderwijs/Huilend-heb-ik-me-aangemeld-studiekeuzeprocessen-in-het-hoger-onderwijs.pdf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duo.nl/particulier/studiefinanciering/" TargetMode="Externa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uo.nl/particulier/rekenhulpen/rekenhulp-studiefinanciering.jsp" TargetMode="External"/><Relationship Id="rId2" Type="http://schemas.openxmlformats.org/officeDocument/2006/relationships/hyperlink" Target="https://weblog.wur.nl/studiekeuzekind/aanvullende-beurs-hoe-werkt-dat/" TargetMode="Externa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0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s://www.nibud.nl/onderwerpen/kinderen-en-jongeren/studeren/#Kosten" TargetMode="Externa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udiekeuze123.nl/wat-ga-jij-kiezen/artikel/hoe-moet-ik-mij-aanmelden" TargetMode="External"/><Relationship Id="rId7" Type="http://schemas.openxmlformats.org/officeDocument/2006/relationships/image" Target="../media/image22.jpg"/><Relationship Id="rId2" Type="http://schemas.openxmlformats.org/officeDocument/2006/relationships/hyperlink" Target="https://www.nemokennislink.nl/publicaties/studiekeuze-zo-ouder-zo-kind/?news_letter=true&amp;utm_medium=email&amp;utm_campaign=NEMO%20Kennislink%20Nieuwsbrief%201%20april%202023%20-%20Hoe%20koos%20jij%20je%20studie&amp;utm_content=NEMO%20Kennislink%20Nieuwsbrief%201%20april%202023%20-%20Hoe%20koos%20jij%20je%20studie%20CID_7fc2745c9e3b36ff396622a6151e0fc7&amp;utm_source=Email%20marketing%20software%2F&amp;s=09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eblog.wur.nl/studiekeuzekind/problemen-tijdens-de-studie-zoek-hulp/" TargetMode="External"/><Relationship Id="rId5" Type="http://schemas.openxmlformats.org/officeDocument/2006/relationships/hyperlink" Target="https://www.studiekeuze123.nl/aanmelden-studie/aanmelden-voor-1-mei" TargetMode="External"/><Relationship Id="rId4" Type="http://schemas.openxmlformats.org/officeDocument/2006/relationships/hyperlink" Target="https://www.studiekeuze123.nl/studiekeuzewoordenboek/numerus-fixus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eblog.wur.nl/studiekeuzekind/studiesucces-studieadviseur-is-vraagbaak/" TargetMode="External"/><Relationship Id="rId2" Type="http://schemas.openxmlformats.org/officeDocument/2006/relationships/hyperlink" Target="https://www.nemokennislink.nl/publicaties/studiekeuze-zo-ouder-zo-kind/?news_letter=true&amp;utm_medium=email&amp;utm_campaign=NEMO%20Kennislink%20Nieuwsbrief%201%20april%202023%20-%20Hoe%20koos%20jij%20je%20studie&amp;utm_content=NEMO%20Kennislink%20Nieuwsbrief%201%20april%202023%20-%20Hoe%20koos%20jij%20je%20studie%20CID_7fc2745c9e3b36ff396622a6151e0fc7&amp;utm_source=Email%20marketing%20software%2F&amp;s=09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jpg"/><Relationship Id="rId5" Type="http://schemas.openxmlformats.org/officeDocument/2006/relationships/hyperlink" Target="https://weblog.wur.nl/studiekeuzekind/problemen-tijdens-de-studie-zoek-hulp/" TargetMode="External"/><Relationship Id="rId4" Type="http://schemas.openxmlformats.org/officeDocument/2006/relationships/hyperlink" Target="https://weblog.wur.nl/studiekeuzekind/meteen-al-twijfelen-aan-de-studie-wat-nu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hyperlink" Target="https://www.wur.nl/nl/onderwijs-opleidingen/ouders/webinar-voor-ouders.htm" TargetMode="Externa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ur.nl/nl/onderwijs-opleidingen/ouders/workshop-keuzeplan.htm" TargetMode="External"/><Relationship Id="rId2" Type="http://schemas.openxmlformats.org/officeDocument/2006/relationships/hyperlink" Target="https://www.nemokennislink.nl/publicaties/studiekeuze-zo-ouder-zo-kind/?news_letter=true&amp;utm_medium=email&amp;utm_campaign=NEMO%20Kennislink%20Nieuwsbrief%201%20april%202023%20-%20Hoe%20koos%20jij%20je%20studie&amp;utm_content=NEMO%20Kennislink%20Nieuwsbrief%201%20april%202023%20-%20Hoe%20koos%20jij%20je%20studie%20CID_7fc2745c9e3b36ff396622a6151e0fc7&amp;utm_source=Email%20marketing%20software%2F&amp;s=09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wur.nl/nl/onderwijs-opleidingen/bachelor/studiekeuze-bachelor/keuzekracht.htm" TargetMode="Externa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ur.nl/nl/onderwijs-opleidingen/ouders/nieuwsbrief.htm" TargetMode="External"/><Relationship Id="rId2" Type="http://schemas.openxmlformats.org/officeDocument/2006/relationships/hyperlink" Target="https://weblog.wur.nl/studiekeuzekind/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hyperlink" Target="mailto:danielle.vogels@wur.nl" TargetMode="External"/><Relationship Id="rId4" Type="http://schemas.openxmlformats.org/officeDocument/2006/relationships/hyperlink" Target="https://www.facebook.com/groups/59276948112130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Tijdelijke aanduiding voor afbeelding 23" descr="Afbeelding met persoon&#10;&#10;Automatisch gegenereerde beschrijving">
            <a:extLst>
              <a:ext uri="{FF2B5EF4-FFF2-40B4-BE49-F238E27FC236}">
                <a16:creationId xmlns:a16="http://schemas.microsoft.com/office/drawing/2014/main" id="{2140E02A-71D9-EA33-A359-EA09B9667482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alphaModFix amt="1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Titel 19">
            <a:extLst>
              <a:ext uri="{FF2B5EF4-FFF2-40B4-BE49-F238E27FC236}">
                <a16:creationId xmlns:a16="http://schemas.microsoft.com/office/drawing/2014/main" id="{E03EA871-6044-6BFB-110B-D4E4C0DD7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633" y="2722563"/>
            <a:ext cx="11255603" cy="2387600"/>
          </a:xfrm>
        </p:spPr>
        <p:txBody>
          <a:bodyPr>
            <a:normAutofit/>
          </a:bodyPr>
          <a:lstStyle/>
          <a:p>
            <a:r>
              <a:rPr lang="nl-NL" sz="4400" dirty="0"/>
              <a:t>Uw kind helpen bij studiekeuze</a:t>
            </a:r>
            <a:br>
              <a:rPr lang="nl-NL" sz="4400" dirty="0"/>
            </a:br>
            <a:r>
              <a:rPr lang="nl-NL" sz="4400" dirty="0"/>
              <a:t>en studiefinanciering</a:t>
            </a:r>
          </a:p>
        </p:txBody>
      </p:sp>
      <p:sp>
        <p:nvSpPr>
          <p:cNvPr id="21" name="Ondertitel 20">
            <a:extLst>
              <a:ext uri="{FF2B5EF4-FFF2-40B4-BE49-F238E27FC236}">
                <a16:creationId xmlns:a16="http://schemas.microsoft.com/office/drawing/2014/main" id="{C0390E14-9AD5-0579-580A-ACE6663A8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633" y="5248275"/>
            <a:ext cx="9144000" cy="1655762"/>
          </a:xfrm>
        </p:spPr>
        <p:txBody>
          <a:bodyPr/>
          <a:lstStyle/>
          <a:p>
            <a:r>
              <a:rPr lang="nl-NL" dirty="0"/>
              <a:t>Daniëlle Vogels</a:t>
            </a:r>
          </a:p>
        </p:txBody>
      </p:sp>
    </p:spTree>
    <p:extLst>
      <p:ext uri="{BB962C8B-B14F-4D97-AF65-F5344CB8AC3E}">
        <p14:creationId xmlns:p14="http://schemas.microsoft.com/office/powerpoint/2010/main" val="1917535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60" y="681038"/>
            <a:ext cx="11372052" cy="1185470"/>
          </a:xfrm>
        </p:spPr>
        <p:txBody>
          <a:bodyPr>
            <a:normAutofit fontScale="90000"/>
          </a:bodyPr>
          <a:lstStyle/>
          <a:p>
            <a:br>
              <a:rPr lang="nl-NL" sz="5400" u="sng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nl-NL" sz="5400" u="sng" dirty="0">
                <a:solidFill>
                  <a:srgbClr val="00B050"/>
                </a:solidFill>
              </a:rPr>
            </a:br>
            <a:br>
              <a:rPr lang="nl-NL" sz="5400" u="sng" dirty="0">
                <a:solidFill>
                  <a:srgbClr val="00B050"/>
                </a:solidFill>
              </a:rPr>
            </a:br>
            <a:r>
              <a:rPr lang="nl-NL" sz="4900" dirty="0">
                <a:solidFill>
                  <a:srgbClr val="00B050"/>
                </a:solidFill>
              </a:rPr>
              <a:t>Ideale oriëntatieplanning:</a:t>
            </a:r>
            <a:br>
              <a:rPr lang="nl-NL" sz="5400" u="sng" dirty="0">
                <a:solidFill>
                  <a:srgbClr val="00B050"/>
                </a:solidFill>
              </a:rPr>
            </a:br>
            <a:br>
              <a:rPr lang="nl-NL" sz="5400" u="sng" dirty="0">
                <a:solidFill>
                  <a:srgbClr val="00B050"/>
                </a:solidFill>
              </a:rPr>
            </a:br>
            <a:br>
              <a:rPr lang="nl-NL" sz="5400" dirty="0">
                <a:solidFill>
                  <a:srgbClr val="00B050"/>
                </a:solidFill>
              </a:rPr>
            </a:br>
            <a:br>
              <a:rPr lang="nl-NL" sz="5400" u="sng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endParaRPr lang="nl-NL" sz="3600" u="sng" dirty="0">
              <a:solidFill>
                <a:srgbClr val="0070C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5984" y="1758566"/>
            <a:ext cx="7777311" cy="10770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solidFill>
                  <a:srgbClr val="00B050"/>
                </a:solidFill>
              </a:rPr>
              <a:t>Vóór het eindexamenjaar:   </a:t>
            </a:r>
          </a:p>
          <a:p>
            <a:pPr marL="0" indent="0">
              <a:buNone/>
            </a:pPr>
            <a:r>
              <a:rPr lang="nl-NL" sz="2800" dirty="0"/>
              <a:t>   oriënteren op internet en</a:t>
            </a:r>
          </a:p>
          <a:p>
            <a:pPr marL="0" indent="0">
              <a:buNone/>
            </a:pPr>
            <a:r>
              <a:rPr lang="nl-NL" sz="2800" dirty="0"/>
              <a:t>   bezoeken meerdere </a:t>
            </a:r>
            <a:r>
              <a:rPr lang="nl-NL" sz="2800" u="sng" dirty="0">
                <a:hlinkClick r:id="rId3"/>
              </a:rPr>
              <a:t>open dagen</a:t>
            </a:r>
            <a:endParaRPr lang="nl-NL" sz="2800" u="sng" dirty="0"/>
          </a:p>
          <a:p>
            <a:pPr>
              <a:buFont typeface="Wingdings" panose="05000000000000000000" pitchFamily="2" charset="2"/>
              <a:buChar char="Ø"/>
            </a:pPr>
            <a:endParaRPr lang="nl-NL" sz="2800" u="sng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solidFill>
                  <a:srgbClr val="00B050"/>
                </a:solidFill>
              </a:rPr>
              <a:t>In het eindexamenjaar: </a:t>
            </a:r>
          </a:p>
          <a:p>
            <a:pPr marL="0" indent="0">
              <a:buNone/>
            </a:pPr>
            <a:r>
              <a:rPr lang="nl-NL" sz="2800" dirty="0"/>
              <a:t>   meerdere </a:t>
            </a:r>
            <a:r>
              <a:rPr lang="nl-NL" sz="2800" u="sng" dirty="0">
                <a:hlinkClick r:id="rId4"/>
              </a:rPr>
              <a:t>meeloopdagen</a:t>
            </a:r>
            <a:endParaRPr lang="nl-NL" sz="2800" u="sng" dirty="0"/>
          </a:p>
        </p:txBody>
      </p:sp>
      <p:pic>
        <p:nvPicPr>
          <p:cNvPr id="9" name="Tijdelijke aanduiding voor afbeelding 8" descr="Afbeelding met persoon, verschillende&#10;&#10;Automatisch gegenereerde beschrijving">
            <a:extLst>
              <a:ext uri="{FF2B5EF4-FFF2-40B4-BE49-F238E27FC236}">
                <a16:creationId xmlns:a16="http://schemas.microsoft.com/office/drawing/2014/main" id="{2822EF31-527A-692A-6BA7-B9A694D12D4B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7376623" y="1758566"/>
            <a:ext cx="4659884" cy="4659884"/>
          </a:xfrm>
        </p:spPr>
      </p:pic>
    </p:spTree>
    <p:extLst>
      <p:ext uri="{BB962C8B-B14F-4D97-AF65-F5344CB8AC3E}">
        <p14:creationId xmlns:p14="http://schemas.microsoft.com/office/powerpoint/2010/main" val="2836583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15A554-3EE5-3C67-516F-BFA53C251367}"/>
              </a:ext>
            </a:extLst>
          </p:cNvPr>
          <p:cNvSpPr txBox="1"/>
          <p:nvPr/>
        </p:nvSpPr>
        <p:spPr>
          <a:xfrm>
            <a:off x="0" y="161451"/>
            <a:ext cx="12192000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Chat met studenten!</a:t>
            </a:r>
          </a:p>
          <a:p>
            <a:pPr algn="ctr"/>
            <a:r>
              <a:rPr lang="nl-NL" sz="40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(zoek </a:t>
            </a:r>
            <a:r>
              <a:rPr lang="nl-NL" sz="4000" b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op websites onderwijsinstellingen)</a:t>
            </a:r>
            <a:endParaRPr kumimoji="0" lang="nl-NL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nl-NL" sz="4900" b="1"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3" name="Picture 2" descr="A screenshot of a web page&#10;&#10;Description automatically generated">
            <a:extLst>
              <a:ext uri="{FF2B5EF4-FFF2-40B4-BE49-F238E27FC236}">
                <a16:creationId xmlns:a16="http://schemas.microsoft.com/office/drawing/2014/main" id="{A413B432-7044-0A17-274C-A24D959BB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082" y="1598728"/>
            <a:ext cx="9803836" cy="595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356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67" y="602131"/>
            <a:ext cx="10944520" cy="1131217"/>
          </a:xfrm>
        </p:spPr>
        <p:txBody>
          <a:bodyPr>
            <a:normAutofit fontScale="90000"/>
          </a:bodyPr>
          <a:lstStyle/>
          <a:p>
            <a:r>
              <a:rPr lang="nl-NL" sz="4900" dirty="0">
                <a:solidFill>
                  <a:srgbClr val="00B050"/>
                </a:solidFill>
              </a:rPr>
              <a:t>Motiveren om goed te oriënteren: </a:t>
            </a:r>
            <a:br>
              <a:rPr lang="nl-NL" sz="4900" dirty="0">
                <a:solidFill>
                  <a:srgbClr val="00B050"/>
                </a:solidFill>
              </a:rPr>
            </a:br>
            <a:r>
              <a:rPr lang="nl-NL" sz="4400" dirty="0">
                <a:solidFill>
                  <a:srgbClr val="00B050"/>
                </a:solidFill>
              </a:rPr>
              <a:t>(wat pas bij jou/jouw kind?)</a:t>
            </a:r>
            <a:br>
              <a:rPr lang="nl-NL" dirty="0">
                <a:solidFill>
                  <a:srgbClr val="00549F"/>
                </a:solidFill>
              </a:rPr>
            </a:b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0767" y="1918220"/>
            <a:ext cx="7880808" cy="377204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l-NL" sz="3000" dirty="0"/>
              <a:t> </a:t>
            </a:r>
            <a:r>
              <a:rPr lang="nl-NL" sz="3200" dirty="0"/>
              <a:t>Informeren:</a:t>
            </a:r>
          </a:p>
          <a:p>
            <a:pPr marL="0" indent="0">
              <a:buNone/>
            </a:pPr>
            <a:r>
              <a:rPr lang="nl-NL" sz="3200" dirty="0">
                <a:solidFill>
                  <a:srgbClr val="0070C0"/>
                </a:solidFill>
              </a:rPr>
              <a:t>   </a:t>
            </a:r>
            <a:r>
              <a:rPr lang="nl-NL" sz="32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Ruim 1 op 4 eerstejaars stopt!</a:t>
            </a:r>
            <a:endParaRPr lang="nl-NL" sz="3200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nl-NL" sz="3200" dirty="0"/>
              <a:t> Verleiden:</a:t>
            </a:r>
          </a:p>
          <a:p>
            <a:pPr marL="0" indent="0">
              <a:buNone/>
            </a:pPr>
            <a:r>
              <a:rPr lang="nl-NL" sz="3200" dirty="0"/>
              <a:t>   </a:t>
            </a:r>
            <a:r>
              <a:rPr lang="nl-NL" sz="3200" dirty="0">
                <a:solidFill>
                  <a:srgbClr val="00B050"/>
                </a:solidFill>
              </a:rPr>
              <a:t>Open dag = dagje uit!</a:t>
            </a:r>
          </a:p>
          <a:p>
            <a:pPr marL="0" indent="0">
              <a:buNone/>
            </a:pPr>
            <a:r>
              <a:rPr lang="nl-NL" sz="3200" dirty="0">
                <a:solidFill>
                  <a:srgbClr val="00B050"/>
                </a:solidFill>
              </a:rPr>
              <a:t>   </a:t>
            </a:r>
            <a:r>
              <a:rPr lang="nl-NL" sz="3200" dirty="0" err="1">
                <a:solidFill>
                  <a:srgbClr val="00B050"/>
                </a:solidFill>
              </a:rPr>
              <a:t>Meeloopdag</a:t>
            </a:r>
            <a:r>
              <a:rPr lang="nl-NL" sz="3200" dirty="0">
                <a:solidFill>
                  <a:srgbClr val="00B050"/>
                </a:solidFill>
              </a:rPr>
              <a:t> = dagje vrij!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sz="3200" dirty="0"/>
              <a:t> Financiële prikkel…?</a:t>
            </a:r>
          </a:p>
          <a:p>
            <a:pPr marL="0" indent="0">
              <a:buNone/>
            </a:pPr>
            <a:r>
              <a:rPr lang="nl-NL" sz="3200" dirty="0"/>
              <a:t>   </a:t>
            </a:r>
            <a:r>
              <a:rPr lang="nl-NL" sz="3200" dirty="0">
                <a:hlinkClick r:id="rId3"/>
              </a:rPr>
              <a:t>LET OP de </a:t>
            </a:r>
            <a:r>
              <a:rPr lang="nl-NL" sz="3200" dirty="0" err="1">
                <a:hlinkClick r:id="rId3"/>
              </a:rPr>
              <a:t>langstudeerboete</a:t>
            </a:r>
            <a:r>
              <a:rPr lang="nl-NL" sz="3200" dirty="0">
                <a:hlinkClick r:id="rId3"/>
              </a:rPr>
              <a:t>!</a:t>
            </a:r>
            <a:endParaRPr lang="nl-NL" sz="3200" dirty="0"/>
          </a:p>
        </p:txBody>
      </p:sp>
      <p:pic>
        <p:nvPicPr>
          <p:cNvPr id="15" name="Tijdelijke aanduiding voor afbeelding 14">
            <a:extLst>
              <a:ext uri="{FF2B5EF4-FFF2-40B4-BE49-F238E27FC236}">
                <a16:creationId xmlns:a16="http://schemas.microsoft.com/office/drawing/2014/main" id="{C08D8097-A162-3B0C-7A0A-B83DF007D80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4"/>
          <a:srcRect l="18311" r="18311"/>
          <a:stretch/>
        </p:blipFill>
        <p:spPr>
          <a:xfrm>
            <a:off x="7316050" y="2205872"/>
            <a:ext cx="4546012" cy="4546012"/>
          </a:xfrm>
        </p:spPr>
      </p:pic>
    </p:spTree>
    <p:extLst>
      <p:ext uri="{BB962C8B-B14F-4D97-AF65-F5344CB8AC3E}">
        <p14:creationId xmlns:p14="http://schemas.microsoft.com/office/powerpoint/2010/main" val="130863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15A554-3EE5-3C67-516F-BFA53C251367}"/>
              </a:ext>
            </a:extLst>
          </p:cNvPr>
          <p:cNvSpPr txBox="1"/>
          <p:nvPr/>
        </p:nvSpPr>
        <p:spPr>
          <a:xfrm>
            <a:off x="0" y="161451"/>
            <a:ext cx="12192000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e-gids studiekeuze </a:t>
            </a:r>
            <a:b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 tussenjaar-begeleiding</a:t>
            </a:r>
            <a:b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voor ouders</a:t>
            </a: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(leestijd +/- 20 min)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49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group of people standing next to a sign&#10;&#10;Description automatically generated">
            <a:extLst>
              <a:ext uri="{FF2B5EF4-FFF2-40B4-BE49-F238E27FC236}">
                <a16:creationId xmlns:a16="http://schemas.microsoft.com/office/drawing/2014/main" id="{13B0C05A-AC35-7F7A-0764-2F590B565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068" y="2432114"/>
            <a:ext cx="7067864" cy="481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5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FD39C5-7124-8936-112E-F1357506D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56" y="823818"/>
            <a:ext cx="11192759" cy="297971"/>
          </a:xfrm>
        </p:spPr>
        <p:txBody>
          <a:bodyPr>
            <a:normAutofit fontScale="90000"/>
          </a:bodyPr>
          <a:lstStyle/>
          <a:p>
            <a:pPr algn="ctr"/>
            <a:br>
              <a:rPr lang="nl-NL" sz="4700" dirty="0"/>
            </a:br>
            <a:r>
              <a:rPr lang="nl-NL" sz="4700" dirty="0"/>
              <a:t>Het bos niet zien door</a:t>
            </a:r>
            <a:br>
              <a:rPr lang="nl-NL" sz="4700" dirty="0"/>
            </a:br>
            <a:r>
              <a:rPr lang="nl-NL" sz="4700" dirty="0"/>
              <a:t>teveel keuzemogelijkheden?</a:t>
            </a:r>
            <a:br>
              <a:rPr lang="nl-NL" sz="4700" dirty="0"/>
            </a:br>
            <a:br>
              <a:rPr lang="nl-NL" sz="4000" dirty="0"/>
            </a:br>
            <a:r>
              <a:rPr lang="nl-NL" sz="3600" b="0" dirty="0"/>
              <a:t>Stel vragen die zorgen voor focus op het eigen pad!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A9A00F1-33B2-B391-DE79-1A1A8B0430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978870" y="2353185"/>
            <a:ext cx="6469390" cy="4351337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19BE6DB-0310-1DAA-15E3-B7B2A89A17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869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3123" y="230189"/>
            <a:ext cx="12078877" cy="839787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Welke</a:t>
            </a:r>
            <a:r>
              <a:rPr lang="en-GB" sz="40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4000" b="1"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studieroute</a:t>
            </a:r>
            <a:r>
              <a:rPr lang="en-GB" sz="40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is het best?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1296140"/>
            <a:ext cx="11923185" cy="462870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6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Mbo</a:t>
            </a:r>
            <a:endParaRPr lang="en-GB" sz="3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600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Hbo</a:t>
            </a:r>
            <a:endParaRPr lang="en-GB" sz="3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Universiteit</a:t>
            </a:r>
            <a:endParaRPr lang="en-GB" sz="3600" dirty="0"/>
          </a:p>
          <a:p>
            <a:pPr marL="0" indent="0">
              <a:buNone/>
            </a:pPr>
            <a:endParaRPr lang="en-GB" sz="2400" dirty="0">
              <a:hlinkClick r:id="rId4"/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Verschillen</a:t>
            </a:r>
            <a:r>
              <a:rPr lang="en-GB" b="1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b="1" dirty="0" err="1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hbo</a:t>
            </a:r>
            <a:r>
              <a:rPr lang="en-GB" b="1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b="1" dirty="0" err="1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GB" b="1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b="1" dirty="0" err="1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</a:t>
            </a:r>
            <a:r>
              <a:rPr lang="en-GB" b="1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!?</a:t>
            </a:r>
            <a:endParaRPr lang="en-GB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Kijk </a:t>
            </a:r>
            <a:r>
              <a:rPr lang="en-GB" b="1" dirty="0" err="1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naar</a:t>
            </a:r>
            <a:r>
              <a:rPr lang="en-GB" b="1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b="1" dirty="0" err="1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studiefinanciering</a:t>
            </a:r>
            <a:r>
              <a:rPr lang="en-GB" b="1" dirty="0">
                <a:solidFill>
                  <a:srgbClr val="0070C0"/>
                </a:solidFill>
              </a:rPr>
              <a:t>!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  <a:hlinkClick r:id="rId7"/>
              </a:rPr>
              <a:t>Salaris?</a:t>
            </a:r>
            <a:endParaRPr lang="en-GB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b="1" dirty="0">
                <a:hlinkClick r:id="rId8"/>
              </a:rPr>
              <a:t>Baankansen?</a:t>
            </a:r>
            <a:endParaRPr lang="en-GB" b="1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777" y="1183098"/>
            <a:ext cx="7679223" cy="522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53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FD39C5-7124-8936-112E-F1357506D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04" y="228596"/>
            <a:ext cx="11627796" cy="1325563"/>
          </a:xfrm>
        </p:spPr>
        <p:txBody>
          <a:bodyPr>
            <a:normAutofit fontScale="90000"/>
          </a:bodyPr>
          <a:lstStyle/>
          <a:p>
            <a:br>
              <a:rPr lang="nl-NL" sz="4000" dirty="0"/>
            </a:br>
            <a:r>
              <a:rPr lang="nl-NL" sz="4000" u="sng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Checklist goed gefundeerde studiekeuze:</a:t>
            </a:r>
            <a:br>
              <a:rPr lang="nl-NL" sz="3000" dirty="0"/>
            </a:br>
            <a:br>
              <a:rPr lang="nl-NL" sz="3000" dirty="0"/>
            </a:br>
            <a:endParaRPr lang="nl-NL" sz="30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6BD5E5-8E5C-303D-E1C5-76A1B4201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3114" y="891377"/>
            <a:ext cx="13913797" cy="49619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Je hebt </a:t>
            </a:r>
            <a:r>
              <a:rPr lang="nl-NL" sz="2800" dirty="0">
                <a:solidFill>
                  <a:srgbClr val="FFFF00"/>
                </a:solidFill>
              </a:rPr>
              <a:t>ook gekeken naar een flink aantal andere studies</a:t>
            </a:r>
            <a:endParaRPr lang="nl-NL" sz="28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chemeClr val="bg2"/>
                </a:solidFill>
              </a:rPr>
              <a:t> </a:t>
            </a:r>
            <a:r>
              <a:rPr lang="nl-NL" sz="2800" dirty="0">
                <a:solidFill>
                  <a:srgbClr val="FFFF00"/>
                </a:solidFill>
              </a:rPr>
              <a:t>goed verdiept in inhoud en opzet </a:t>
            </a:r>
            <a:r>
              <a:rPr lang="nl-NL" sz="2800" dirty="0"/>
              <a:t>van de studie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solidFill>
                  <a:srgbClr val="FFFF00"/>
                </a:solidFill>
              </a:rPr>
              <a:t>een beeld van werk</a:t>
            </a:r>
            <a:r>
              <a:rPr lang="nl-NL" sz="2800" dirty="0"/>
              <a:t> dat je daarna kunt doen</a:t>
            </a:r>
            <a:endParaRPr lang="en-US" sz="28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solidFill>
                  <a:srgbClr val="FFFF00"/>
                </a:solidFill>
              </a:rPr>
              <a:t>goed vergeleken </a:t>
            </a:r>
            <a:r>
              <a:rPr lang="nl-NL" sz="2800" dirty="0"/>
              <a:t>met andere studies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solidFill>
                  <a:srgbClr val="FFFF00"/>
                </a:solidFill>
              </a:rPr>
              <a:t>deelgenomen aan een </a:t>
            </a:r>
            <a:r>
              <a:rPr lang="nl-NL" sz="2800" dirty="0" err="1">
                <a:solidFill>
                  <a:srgbClr val="FFFF00"/>
                </a:solidFill>
              </a:rPr>
              <a:t>meeloopdag</a:t>
            </a:r>
            <a:endParaRPr lang="nl-NL" sz="2800" dirty="0">
              <a:solidFill>
                <a:srgbClr val="FFFF00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nl-NL" sz="2800" dirty="0"/>
              <a:t> en je bent </a:t>
            </a:r>
            <a:r>
              <a:rPr lang="nl-NL" sz="2800" dirty="0">
                <a:solidFill>
                  <a:srgbClr val="FFFF00"/>
                </a:solidFill>
              </a:rPr>
              <a:t>gemotiveerd </a:t>
            </a:r>
            <a:r>
              <a:rPr lang="nl-NL" sz="2800" dirty="0"/>
              <a:t>om met de studie te starten!</a:t>
            </a:r>
          </a:p>
          <a:p>
            <a:pPr marL="0" lv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nl-NL" b="1" dirty="0"/>
          </a:p>
          <a:p>
            <a:pPr>
              <a:buFont typeface="Wingdings" panose="05000000000000000000" pitchFamily="2" charset="2"/>
              <a:buChar char="Ø"/>
            </a:pPr>
            <a:endParaRPr lang="nl-NL" b="1" dirty="0"/>
          </a:p>
          <a:p>
            <a:pPr>
              <a:buFont typeface="Wingdings" panose="05000000000000000000" pitchFamily="2" charset="2"/>
              <a:buChar char="Ø"/>
            </a:pPr>
            <a:endParaRPr lang="nl-NL" b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5C9144-29C5-0504-1604-298C715864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09770" y="2675105"/>
            <a:ext cx="3859090" cy="379277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382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59" y="163872"/>
            <a:ext cx="10617909" cy="1325563"/>
          </a:xfrm>
        </p:spPr>
        <p:txBody>
          <a:bodyPr>
            <a:normAutofit/>
          </a:bodyPr>
          <a:lstStyle/>
          <a:p>
            <a:r>
              <a:rPr lang="nl-NL" sz="4400" dirty="0">
                <a:solidFill>
                  <a:srgbClr val="00B050"/>
                </a:solidFill>
              </a:rPr>
              <a:t>Breed oriënteren en vergelijken!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5464" y="1489435"/>
            <a:ext cx="13596779" cy="424475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000" dirty="0"/>
              <a:t> </a:t>
            </a:r>
            <a:r>
              <a:rPr lang="nl-NL" sz="3000" dirty="0">
                <a:hlinkClick r:id="rId2"/>
              </a:rPr>
              <a:t>www.studiekeuze123.nl</a:t>
            </a:r>
            <a:r>
              <a:rPr lang="nl-NL" sz="3000" dirty="0"/>
              <a:t>: zoek op thema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3000" dirty="0"/>
              <a:t>   bijvoorbeeld ‘klimaatverandering’ of ‘gezondheid’.</a:t>
            </a:r>
          </a:p>
          <a:p>
            <a:pPr marL="0" indent="0">
              <a:spcBef>
                <a:spcPts val="0"/>
              </a:spcBef>
              <a:buNone/>
            </a:pPr>
            <a:endParaRPr lang="nl-NL" sz="30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000" dirty="0"/>
              <a:t> </a:t>
            </a:r>
            <a:r>
              <a:rPr lang="nl-NL" sz="3000" dirty="0">
                <a:hlinkClick r:id="rId3"/>
              </a:rPr>
              <a:t>Keuzegids</a:t>
            </a:r>
            <a:r>
              <a:rPr lang="nl-NL" sz="3000" dirty="0"/>
              <a:t>: </a:t>
            </a:r>
            <a:r>
              <a:rPr lang="nl-NL" sz="3000" dirty="0" err="1"/>
              <a:t>studieuitval</a:t>
            </a:r>
            <a:r>
              <a:rPr lang="nl-NL" sz="3000"/>
              <a:t> en -voortgang</a:t>
            </a:r>
            <a:r>
              <a:rPr lang="nl-NL" sz="3000" dirty="0"/>
              <a:t>, baankansen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3000" dirty="0"/>
              <a:t>   en oordeel studenten.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nl-NL" sz="2800" dirty="0"/>
          </a:p>
          <a:p>
            <a:pPr marL="0" indent="0">
              <a:spcBef>
                <a:spcPts val="0"/>
              </a:spcBef>
              <a:buNone/>
            </a:pPr>
            <a:endParaRPr lang="nl-NL" sz="2800" dirty="0"/>
          </a:p>
        </p:txBody>
      </p:sp>
      <p:pic>
        <p:nvPicPr>
          <p:cNvPr id="7" name="Picture 6" descr="A blue and green ribbon with text&#10;&#10;Description automatically generated">
            <a:extLst>
              <a:ext uri="{FF2B5EF4-FFF2-40B4-BE49-F238E27FC236}">
                <a16:creationId xmlns:a16="http://schemas.microsoft.com/office/drawing/2014/main" id="{28B4B7F6-5897-2D02-FE25-C6724300E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9159" y="3429000"/>
            <a:ext cx="2579066" cy="310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13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548" y="145172"/>
            <a:ext cx="10617909" cy="1325563"/>
          </a:xfrm>
        </p:spPr>
        <p:txBody>
          <a:bodyPr>
            <a:normAutofit/>
          </a:bodyPr>
          <a:lstStyle/>
          <a:p>
            <a:r>
              <a:rPr lang="nl-NL" sz="4400" dirty="0">
                <a:solidFill>
                  <a:srgbClr val="00B050"/>
                </a:solidFill>
              </a:rPr>
              <a:t>Beste bachelors in 2024: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6548" y="1385894"/>
            <a:ext cx="13596779" cy="424475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nl-NL" sz="2800" dirty="0"/>
              <a:t>Sector </a:t>
            </a:r>
            <a:r>
              <a:rPr lang="nl-NL" sz="2800" u="sng" dirty="0">
                <a:hlinkClick r:id="rId2"/>
              </a:rPr>
              <a:t>onderwijs en opvoeding</a:t>
            </a:r>
            <a:r>
              <a:rPr lang="nl-NL" sz="2800" dirty="0"/>
              <a:t> </a:t>
            </a:r>
            <a:br>
              <a:rPr lang="nl-NL" sz="2800" dirty="0"/>
            </a:br>
            <a:r>
              <a:rPr lang="nl-NL" sz="2800" dirty="0"/>
              <a:t>Sector </a:t>
            </a:r>
            <a:r>
              <a:rPr lang="nl-NL" sz="2800" u="sng" dirty="0">
                <a:hlinkClick r:id="rId3"/>
              </a:rPr>
              <a:t>taal en communicatie</a:t>
            </a:r>
            <a:r>
              <a:rPr lang="nl-NL" sz="2800" dirty="0"/>
              <a:t> </a:t>
            </a:r>
            <a:br>
              <a:rPr lang="nl-NL" sz="2800" dirty="0"/>
            </a:br>
            <a:r>
              <a:rPr lang="nl-NL" sz="2800" dirty="0"/>
              <a:t>Sector </a:t>
            </a:r>
            <a:r>
              <a:rPr lang="nl-NL" sz="2800" u="sng" dirty="0">
                <a:hlinkClick r:id="rId4"/>
              </a:rPr>
              <a:t>cultuur en kunst</a:t>
            </a:r>
            <a:r>
              <a:rPr lang="nl-NL" sz="2800" dirty="0"/>
              <a:t> </a:t>
            </a:r>
            <a:br>
              <a:rPr lang="nl-NL" sz="2800" dirty="0"/>
            </a:br>
            <a:r>
              <a:rPr lang="nl-NL" sz="2800" dirty="0"/>
              <a:t>Sector </a:t>
            </a:r>
            <a:r>
              <a:rPr lang="nl-NL" sz="2800" u="sng" dirty="0">
                <a:hlinkClick r:id="rId5"/>
              </a:rPr>
              <a:t>recht en bestuur</a:t>
            </a:r>
            <a:r>
              <a:rPr lang="nl-NL" sz="2800" dirty="0"/>
              <a:t> </a:t>
            </a:r>
            <a:br>
              <a:rPr lang="nl-NL" sz="2800" dirty="0"/>
            </a:br>
            <a:r>
              <a:rPr lang="nl-NL" sz="2800" dirty="0"/>
              <a:t>Sector </a:t>
            </a:r>
            <a:r>
              <a:rPr lang="nl-NL" sz="2800" u="sng" dirty="0">
                <a:hlinkClick r:id="rId6"/>
              </a:rPr>
              <a:t>economie en bedrijf</a:t>
            </a:r>
            <a:r>
              <a:rPr lang="nl-NL" sz="2800" dirty="0"/>
              <a:t> </a:t>
            </a:r>
            <a:br>
              <a:rPr lang="nl-NL" sz="2800" dirty="0"/>
            </a:br>
            <a:r>
              <a:rPr lang="nl-NL" sz="2800" dirty="0"/>
              <a:t>Sector </a:t>
            </a:r>
            <a:r>
              <a:rPr lang="nl-NL" sz="2800" u="sng" dirty="0">
                <a:hlinkClick r:id="rId7"/>
              </a:rPr>
              <a:t>gedrag en maatschappij</a:t>
            </a:r>
            <a:r>
              <a:rPr lang="nl-NL" sz="2800" dirty="0"/>
              <a:t> </a:t>
            </a:r>
            <a:br>
              <a:rPr lang="nl-NL" sz="2800" dirty="0"/>
            </a:br>
            <a:r>
              <a:rPr lang="nl-NL" sz="2800" dirty="0"/>
              <a:t>Sector </a:t>
            </a:r>
            <a:r>
              <a:rPr lang="nl-NL" sz="2800" u="sng" dirty="0">
                <a:hlinkClick r:id="rId8"/>
              </a:rPr>
              <a:t>gezondheid</a:t>
            </a:r>
            <a:r>
              <a:rPr lang="nl-NL" sz="2800" dirty="0"/>
              <a:t> </a:t>
            </a:r>
            <a:br>
              <a:rPr lang="nl-NL" sz="2800" dirty="0"/>
            </a:br>
            <a:r>
              <a:rPr lang="nl-NL" sz="2800" dirty="0"/>
              <a:t>Sector </a:t>
            </a:r>
            <a:r>
              <a:rPr lang="nl-NL" sz="2800" u="sng" dirty="0">
                <a:hlinkClick r:id="rId9"/>
              </a:rPr>
              <a:t>aarde en milieu</a:t>
            </a:r>
            <a:r>
              <a:rPr lang="nl-NL" sz="2800" dirty="0"/>
              <a:t> </a:t>
            </a:r>
            <a:br>
              <a:rPr lang="nl-NL" sz="2800" dirty="0"/>
            </a:br>
            <a:r>
              <a:rPr lang="nl-NL" sz="2800" dirty="0"/>
              <a:t>Sector </a:t>
            </a:r>
            <a:r>
              <a:rPr lang="nl-NL" sz="2800" u="sng" dirty="0">
                <a:hlinkClick r:id="rId10"/>
              </a:rPr>
              <a:t>exact en informatica</a:t>
            </a:r>
            <a:r>
              <a:rPr lang="nl-NL" sz="2800" dirty="0"/>
              <a:t> </a:t>
            </a:r>
            <a:br>
              <a:rPr lang="nl-NL" sz="2800" dirty="0"/>
            </a:br>
            <a:r>
              <a:rPr lang="nl-NL" sz="2800" dirty="0"/>
              <a:t>Sector </a:t>
            </a:r>
            <a:r>
              <a:rPr lang="nl-NL" sz="2800" u="sng" dirty="0">
                <a:hlinkClick r:id="rId11"/>
              </a:rPr>
              <a:t>techniek en ontwerp</a:t>
            </a:r>
            <a:r>
              <a:rPr lang="nl-NL" sz="2800" dirty="0"/>
              <a:t> </a:t>
            </a:r>
            <a:br>
              <a:rPr lang="nl-NL" sz="2800" dirty="0"/>
            </a:br>
            <a:r>
              <a:rPr lang="nl-NL" sz="2800" u="sng" dirty="0">
                <a:hlinkClick r:id="rId12"/>
              </a:rPr>
              <a:t>Interdisciplinaire opleidingen</a:t>
            </a:r>
            <a:endParaRPr lang="nl-NL" sz="2800" dirty="0"/>
          </a:p>
        </p:txBody>
      </p:sp>
      <p:pic>
        <p:nvPicPr>
          <p:cNvPr id="7" name="Picture 6" descr="A blue and green ribbon with text&#10;&#10;Description automatically generated">
            <a:extLst>
              <a:ext uri="{FF2B5EF4-FFF2-40B4-BE49-F238E27FC236}">
                <a16:creationId xmlns:a16="http://schemas.microsoft.com/office/drawing/2014/main" id="{28B4B7F6-5897-2D02-FE25-C6724300E3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04636" y="3334731"/>
            <a:ext cx="2579066" cy="310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0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26" y="352619"/>
            <a:ext cx="11660956" cy="1325563"/>
          </a:xfrm>
        </p:spPr>
        <p:txBody>
          <a:bodyPr>
            <a:noAutofit/>
          </a:bodyPr>
          <a:lstStyle/>
          <a:p>
            <a:r>
              <a:rPr lang="nl-NL" sz="3800" dirty="0">
                <a:solidFill>
                  <a:srgbClr val="00B050"/>
                </a:solidFill>
              </a:rPr>
              <a:t>Kijk op </a:t>
            </a:r>
            <a:r>
              <a:rPr lang="nl-NL" sz="38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www.studiekeuze123.nl</a:t>
            </a:r>
            <a:r>
              <a:rPr lang="nl-NL" sz="3800" dirty="0">
                <a:solidFill>
                  <a:srgbClr val="0070C0"/>
                </a:solidFill>
              </a:rPr>
              <a:t> </a:t>
            </a:r>
            <a:r>
              <a:rPr lang="nl-NL" sz="3800" dirty="0">
                <a:solidFill>
                  <a:srgbClr val="00B050"/>
                </a:solidFill>
              </a:rPr>
              <a:t>o.a. naar: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926" y="1932493"/>
            <a:ext cx="13716000" cy="385354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3000" dirty="0"/>
              <a:t>Aantal eerstejaars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sz="30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3000" dirty="0"/>
              <a:t> Hoe studenten de studie beoordelen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sz="30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3000" dirty="0"/>
              <a:t> % doorstroom </a:t>
            </a:r>
            <a:r>
              <a:rPr lang="nl-NL" sz="3000"/>
              <a:t>2</a:t>
            </a:r>
            <a:r>
              <a:rPr lang="nl-NL" sz="3000" baseline="30000"/>
              <a:t>e</a:t>
            </a:r>
            <a:r>
              <a:rPr lang="nl-NL" sz="3000"/>
              <a:t> jaar en </a:t>
            </a:r>
            <a:r>
              <a:rPr lang="nl-NL" sz="3000" dirty="0"/>
              <a:t>afstuderen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sz="30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3000" dirty="0"/>
              <a:t> Aantal benodigde studiepunten voor </a:t>
            </a:r>
          </a:p>
          <a:p>
            <a:pPr marL="0" indent="0">
              <a:buNone/>
            </a:pPr>
            <a:r>
              <a:rPr lang="nl-NL" sz="3000" dirty="0"/>
              <a:t>   een positief bindend studieadvies!</a:t>
            </a:r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200" dirty="0"/>
          </a:p>
        </p:txBody>
      </p:sp>
      <p:pic>
        <p:nvPicPr>
          <p:cNvPr id="15" name="Tijdelijke aanduiding voor afbeelding 14">
            <a:extLst>
              <a:ext uri="{FF2B5EF4-FFF2-40B4-BE49-F238E27FC236}">
                <a16:creationId xmlns:a16="http://schemas.microsoft.com/office/drawing/2014/main" id="{C08D8097-A162-3B0C-7A0A-B83DF007D80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16650" r="16650"/>
          <a:stretch/>
        </p:blipFill>
        <p:spPr>
          <a:xfrm>
            <a:off x="8083834" y="2413263"/>
            <a:ext cx="4607689" cy="4607689"/>
          </a:xfrm>
        </p:spPr>
      </p:pic>
    </p:spTree>
    <p:extLst>
      <p:ext uri="{BB962C8B-B14F-4D97-AF65-F5344CB8AC3E}">
        <p14:creationId xmlns:p14="http://schemas.microsoft.com/office/powerpoint/2010/main" val="4041224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FD39C5-7124-8936-112E-F1357506D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470" y="436149"/>
            <a:ext cx="12140118" cy="1225465"/>
          </a:xfrm>
        </p:spPr>
        <p:txBody>
          <a:bodyPr>
            <a:normAutofit fontScale="90000"/>
          </a:bodyPr>
          <a:lstStyle/>
          <a:p>
            <a:r>
              <a:rPr lang="nl-NL" sz="4000" dirty="0"/>
              <a:t>Eind 1</a:t>
            </a:r>
            <a:r>
              <a:rPr lang="nl-NL" sz="4000" baseline="30000" dirty="0"/>
              <a:t>e</a:t>
            </a:r>
            <a:r>
              <a:rPr lang="nl-NL" sz="4000" dirty="0"/>
              <a:t> jaar: het bindend studieadvies (</a:t>
            </a:r>
            <a:r>
              <a:rPr lang="nl-NL" sz="4000" dirty="0" err="1"/>
              <a:t>bsa</a:t>
            </a:r>
            <a:r>
              <a:rPr lang="nl-NL" sz="4000" dirty="0"/>
              <a:t>) </a:t>
            </a:r>
            <a:br>
              <a:rPr lang="nl-NL" sz="3000" dirty="0"/>
            </a:br>
            <a:endParaRPr lang="nl-NL" sz="30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6BD5E5-8E5C-303D-E1C5-76A1B4201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0470" y="1661614"/>
            <a:ext cx="11760740" cy="480627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 1 </a:t>
            </a:r>
            <a:r>
              <a:rPr lang="nl-NL" sz="2800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studiepunt</a:t>
            </a:r>
            <a:r>
              <a:rPr lang="nl-NL" sz="2800" dirty="0"/>
              <a:t> staat voor 28 uur werk.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 err="1"/>
              <a:t>bsa</a:t>
            </a:r>
            <a:r>
              <a:rPr lang="nl-NL" sz="2800" dirty="0"/>
              <a:t>-norm = aantal punten nodig om te mogen doorstuderen.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b="1" dirty="0"/>
              <a:t>Dit verschilt per opleiding en instelling!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l-NL" sz="2800" dirty="0"/>
              <a:t>	Sommige hogescholen geen </a:t>
            </a:r>
            <a:r>
              <a:rPr lang="nl-NL" sz="2800" dirty="0" err="1"/>
              <a:t>bsa</a:t>
            </a:r>
            <a:endParaRPr lang="nl-NL" sz="28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nl-NL" sz="2800" dirty="0"/>
              <a:t>	Universiteiten: tussen 36 en 60 punten</a:t>
            </a:r>
          </a:p>
          <a:p>
            <a:pPr marL="0" indent="0">
              <a:buNone/>
            </a:pPr>
            <a:r>
              <a:rPr lang="nl-NL" sz="2800" dirty="0"/>
              <a:t>    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nl-NL" b="1" dirty="0"/>
          </a:p>
          <a:p>
            <a:pPr>
              <a:buFont typeface="Wingdings" panose="05000000000000000000" pitchFamily="2" charset="2"/>
              <a:buChar char="Ø"/>
            </a:pPr>
            <a:endParaRPr lang="nl-NL" b="1" dirty="0"/>
          </a:p>
          <a:p>
            <a:pPr>
              <a:buFont typeface="Wingdings" panose="05000000000000000000" pitchFamily="2" charset="2"/>
              <a:buChar char="Ø"/>
            </a:pPr>
            <a:endParaRPr lang="nl-NL" b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5C9144-29C5-0504-1604-298C715864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00" y="2538919"/>
            <a:ext cx="4176860" cy="3928966"/>
          </a:xfrm>
        </p:spPr>
        <p:txBody>
          <a:bodyPr>
            <a:normAutofit/>
          </a:bodyPr>
          <a:lstStyle/>
          <a:p>
            <a:r>
              <a:rPr lang="nl-NL" dirty="0"/>
              <a:t>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56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ebsite&#10;&#10;Description automatically generated">
            <a:extLst>
              <a:ext uri="{FF2B5EF4-FFF2-40B4-BE49-F238E27FC236}">
                <a16:creationId xmlns:a16="http://schemas.microsoft.com/office/drawing/2014/main" id="{5ACA72AA-BE47-7379-8C0C-71F83320A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941" y="0"/>
            <a:ext cx="108921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47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032B46A-1906-05CD-4A80-D4BF131C3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048" y="0"/>
            <a:ext cx="9447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58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4BD602-83F8-6CFD-FEEA-ECAFA6088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313" y="3537176"/>
            <a:ext cx="6504680" cy="2852737"/>
          </a:xfrm>
        </p:spPr>
        <p:txBody>
          <a:bodyPr>
            <a:normAutofit/>
          </a:bodyPr>
          <a:lstStyle/>
          <a:p>
            <a:r>
              <a:rPr lang="nl-NL" sz="4600" dirty="0"/>
              <a:t>Ouderlijk huis uit en op kamers</a:t>
            </a:r>
            <a:r>
              <a:rPr lang="nl-NL" dirty="0"/>
              <a:t>?</a:t>
            </a:r>
            <a:br>
              <a:rPr lang="nl-NL" dirty="0"/>
            </a:br>
            <a:endParaRPr lang="nl-NL" u="sng" dirty="0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799FA89D-C75A-A609-A5E7-8E669F90163D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l="16895" r="16895"/>
          <a:stretch/>
        </p:blipFill>
        <p:spPr>
          <a:xfrm>
            <a:off x="-930743" y="-1323249"/>
            <a:ext cx="5040000" cy="5040000"/>
          </a:xfrm>
        </p:spPr>
      </p:pic>
      <p:pic>
        <p:nvPicPr>
          <p:cNvPr id="12" name="Tijdelijke aanduiding voor afbeelding 11">
            <a:extLst>
              <a:ext uri="{FF2B5EF4-FFF2-40B4-BE49-F238E27FC236}">
                <a16:creationId xmlns:a16="http://schemas.microsoft.com/office/drawing/2014/main" id="{A9025933-6F8C-9AF5-3E25-D1985E69CA8D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3"/>
          <a:srcRect l="16553" r="16553"/>
          <a:stretch/>
        </p:blipFill>
        <p:spPr>
          <a:xfrm>
            <a:off x="7231521" y="1818000"/>
            <a:ext cx="5040000" cy="5040000"/>
          </a:xfrm>
        </p:spPr>
      </p:pic>
    </p:spTree>
    <p:extLst>
      <p:ext uri="{BB962C8B-B14F-4D97-AF65-F5344CB8AC3E}">
        <p14:creationId xmlns:p14="http://schemas.microsoft.com/office/powerpoint/2010/main" val="1588902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45" y="193252"/>
            <a:ext cx="10868980" cy="1325563"/>
          </a:xfrm>
        </p:spPr>
        <p:txBody>
          <a:bodyPr>
            <a:normAutofit/>
          </a:bodyPr>
          <a:lstStyle/>
          <a:p>
            <a:r>
              <a:rPr lang="nl-NL" sz="4400" dirty="0">
                <a:solidFill>
                  <a:srgbClr val="00B050"/>
                </a:solidFill>
              </a:rPr>
              <a:t>Op kamers!?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345" y="1630836"/>
            <a:ext cx="14014205" cy="514703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hlinkClick r:id="rId2"/>
              </a:rPr>
              <a:t>Beter voor student en studiesucces</a:t>
            </a:r>
            <a:endParaRPr lang="nl-NL" sz="2800" dirty="0"/>
          </a:p>
          <a:p>
            <a:pPr>
              <a:buFont typeface="Wingdings" panose="05000000000000000000" pitchFamily="2" charset="2"/>
              <a:buChar char="Ø"/>
            </a:pPr>
            <a:endParaRPr lang="nl-NL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hlinkClick r:id="rId3"/>
              </a:rPr>
              <a:t>Goedkoper op kamers en slim zoeken!</a:t>
            </a:r>
            <a:endParaRPr lang="nl-NL" sz="2800" dirty="0"/>
          </a:p>
          <a:p>
            <a:pPr marL="0" indent="0">
              <a:buNone/>
            </a:pPr>
            <a:endParaRPr lang="nl-NL" sz="1400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Te weinig geld of nog niet zelfstandig genoeg? </a:t>
            </a:r>
          </a:p>
          <a:p>
            <a:pPr marL="0" indent="0">
              <a:buNone/>
            </a:pPr>
            <a:r>
              <a:rPr lang="nl-NL" sz="2800" dirty="0"/>
              <a:t>   </a:t>
            </a:r>
            <a:r>
              <a:rPr lang="nl-NL" sz="2800" dirty="0">
                <a:solidFill>
                  <a:srgbClr val="00B050"/>
                </a:solidFill>
                <a:hlinkClick r:id="rId4"/>
              </a:rPr>
              <a:t>Misschien eerst een tussenjaar?</a:t>
            </a:r>
            <a:r>
              <a:rPr lang="nl-NL" sz="2800" dirty="0">
                <a:solidFill>
                  <a:srgbClr val="00B050"/>
                </a:solidFill>
              </a:rPr>
              <a:t>  </a:t>
            </a:r>
          </a:p>
          <a:p>
            <a:pPr marL="0" indent="0">
              <a:buNone/>
            </a:pPr>
            <a:r>
              <a:rPr lang="nl-NL" sz="2800" dirty="0">
                <a:solidFill>
                  <a:srgbClr val="00B050"/>
                </a:solidFill>
              </a:rPr>
              <a:t>   </a:t>
            </a:r>
            <a:r>
              <a:rPr lang="nl-NL" sz="2800" dirty="0">
                <a:solidFill>
                  <a:srgbClr val="0070C0"/>
                </a:solidFill>
              </a:rPr>
              <a:t>   </a:t>
            </a:r>
          </a:p>
          <a:p>
            <a:pPr marL="0" indent="0">
              <a:buNone/>
            </a:pPr>
            <a:endParaRPr lang="nl-NL" sz="2200" dirty="0"/>
          </a:p>
        </p:txBody>
      </p:sp>
      <p:pic>
        <p:nvPicPr>
          <p:cNvPr id="15" name="Tijdelijke aanduiding voor afbeelding 14">
            <a:extLst>
              <a:ext uri="{FF2B5EF4-FFF2-40B4-BE49-F238E27FC236}">
                <a16:creationId xmlns:a16="http://schemas.microsoft.com/office/drawing/2014/main" id="{C08D8097-A162-3B0C-7A0A-B83DF007D80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5"/>
          <a:srcRect l="139" r="139"/>
          <a:stretch/>
        </p:blipFill>
        <p:spPr>
          <a:xfrm>
            <a:off x="8637971" y="-747073"/>
            <a:ext cx="4242061" cy="4242061"/>
          </a:xfrm>
        </p:spPr>
      </p:pic>
    </p:spTree>
    <p:extLst>
      <p:ext uri="{BB962C8B-B14F-4D97-AF65-F5344CB8AC3E}">
        <p14:creationId xmlns:p14="http://schemas.microsoft.com/office/powerpoint/2010/main" val="1173275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59" y="284663"/>
            <a:ext cx="10617909" cy="1325563"/>
          </a:xfrm>
        </p:spPr>
        <p:txBody>
          <a:bodyPr>
            <a:normAutofit/>
          </a:bodyPr>
          <a:lstStyle/>
          <a:p>
            <a:r>
              <a:rPr lang="nl-NL" sz="4400" dirty="0">
                <a:solidFill>
                  <a:srgbClr val="00B050"/>
                </a:solidFill>
              </a:rPr>
              <a:t>Een tussenjaar?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9159" y="1502227"/>
            <a:ext cx="13596779" cy="46723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l-NL" dirty="0"/>
              <a:t> </a:t>
            </a:r>
            <a:r>
              <a:rPr lang="nl-NL" sz="2800" dirty="0">
                <a:hlinkClick r:id="rId2"/>
              </a:rPr>
              <a:t>Goed of slecht idee?</a:t>
            </a:r>
            <a:endParaRPr lang="nl-NL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hlinkClick r:id="rId3"/>
              </a:rPr>
              <a:t>Wat kost een tussenjaar?</a:t>
            </a:r>
            <a:endParaRPr lang="nl-NL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hlinkClick r:id="rId4"/>
              </a:rPr>
              <a:t>Tussenjaar invullen?</a:t>
            </a:r>
            <a:endParaRPr lang="nl-NL" sz="2800" dirty="0"/>
          </a:p>
          <a:p>
            <a:pPr>
              <a:buFont typeface="Wingdings" panose="05000000000000000000" pitchFamily="2" charset="2"/>
              <a:buChar char="Ø"/>
            </a:pPr>
            <a:endParaRPr lang="nl-NL" sz="2800" dirty="0"/>
          </a:p>
          <a:p>
            <a:pPr marL="0" indent="0">
              <a:buNone/>
            </a:pPr>
            <a:r>
              <a:rPr lang="nl-NL" sz="3000" b="1" dirty="0"/>
              <a:t>   12 maart 2025:</a:t>
            </a:r>
          </a:p>
          <a:p>
            <a:pPr marL="0" indent="0">
              <a:buNone/>
            </a:pPr>
            <a:r>
              <a:rPr lang="nl-NL" sz="3000" b="1" dirty="0"/>
              <a:t>   </a:t>
            </a:r>
            <a:r>
              <a:rPr lang="nl-NL" sz="3000" b="1" dirty="0">
                <a:hlinkClick r:id="rId5"/>
              </a:rPr>
              <a:t>gratis online workshop Tussenjaarplan</a:t>
            </a:r>
            <a:endParaRPr lang="nl-NL" sz="3000" b="1" dirty="0"/>
          </a:p>
          <a:p>
            <a:pPr marL="0" indent="0">
              <a:buNone/>
            </a:pPr>
            <a:r>
              <a:rPr lang="nl-NL" sz="2800" b="1" dirty="0"/>
              <a:t>   </a:t>
            </a:r>
          </a:p>
          <a:p>
            <a:pPr marL="0" indent="0">
              <a:buNone/>
            </a:pPr>
            <a:r>
              <a:rPr lang="nl-NL" sz="2800" dirty="0"/>
              <a:t>   </a:t>
            </a:r>
          </a:p>
          <a:p>
            <a:pPr marL="0" indent="0">
              <a:buNone/>
            </a:pPr>
            <a:endParaRPr lang="nl-NL" sz="2200" dirty="0"/>
          </a:p>
        </p:txBody>
      </p:sp>
      <p:pic>
        <p:nvPicPr>
          <p:cNvPr id="15" name="Tijdelijke aanduiding voor afbeelding 14">
            <a:extLst>
              <a:ext uri="{FF2B5EF4-FFF2-40B4-BE49-F238E27FC236}">
                <a16:creationId xmlns:a16="http://schemas.microsoft.com/office/drawing/2014/main" id="{C08D8097-A162-3B0C-7A0A-B83DF007D80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6"/>
          <a:srcRect l="15282" r="15282"/>
          <a:stretch/>
        </p:blipFill>
        <p:spPr>
          <a:xfrm>
            <a:off x="8212763" y="100430"/>
            <a:ext cx="3853545" cy="3853545"/>
          </a:xfrm>
        </p:spPr>
      </p:pic>
    </p:spTree>
    <p:extLst>
      <p:ext uri="{BB962C8B-B14F-4D97-AF65-F5344CB8AC3E}">
        <p14:creationId xmlns:p14="http://schemas.microsoft.com/office/powerpoint/2010/main" val="94213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19715A-C967-6DB5-AB51-877D4BE08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36" y="565609"/>
            <a:ext cx="6155702" cy="1632566"/>
          </a:xfrm>
        </p:spPr>
        <p:txBody>
          <a:bodyPr>
            <a:normAutofit fontScale="90000"/>
          </a:bodyPr>
          <a:lstStyle/>
          <a:p>
            <a:br>
              <a:rPr lang="nl-NL" dirty="0"/>
            </a:br>
            <a:br>
              <a:rPr lang="nl-NL" sz="3300" dirty="0"/>
            </a:br>
            <a:r>
              <a:rPr lang="nl-NL" sz="3300" dirty="0">
                <a:solidFill>
                  <a:srgbClr val="00B050"/>
                </a:solidFill>
              </a:rPr>
              <a:t>Gevoelde druk van ouders vergroot de kans op uitval</a:t>
            </a:r>
            <a:br>
              <a:rPr lang="nl-NL" dirty="0"/>
            </a:br>
            <a:r>
              <a:rPr lang="nl-NL" sz="2000" dirty="0"/>
              <a:t>(</a:t>
            </a:r>
            <a:r>
              <a:rPr lang="nl-NL" sz="20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naar rapport</a:t>
            </a:r>
            <a:r>
              <a:rPr lang="nl-NL" sz="2000" dirty="0">
                <a:solidFill>
                  <a:srgbClr val="0070C0"/>
                </a:solidFill>
              </a:rPr>
              <a:t> </a:t>
            </a:r>
            <a:r>
              <a:rPr lang="nl-NL" sz="2000" dirty="0">
                <a:solidFill>
                  <a:srgbClr val="00B050"/>
                </a:solidFill>
              </a:rPr>
              <a:t>en </a:t>
            </a:r>
            <a:r>
              <a:rPr lang="nl-NL" sz="20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naar onderzoek</a:t>
            </a:r>
            <a:r>
              <a:rPr lang="nl-NL" sz="200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999800-95AE-A089-4DB1-4B39651E2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4524" y="2714920"/>
            <a:ext cx="6089714" cy="3472099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nl-NL" b="1" dirty="0">
                <a:solidFill>
                  <a:srgbClr val="FF0000"/>
                </a:solidFill>
              </a:rPr>
              <a:t>Let op (al dan niet uitgesproken) voorkeuren voor: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2600" dirty="0"/>
              <a:t> Studierichting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2600" dirty="0"/>
              <a:t> Studieniveau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2600" dirty="0"/>
              <a:t> Moment van studiekeuze…</a:t>
            </a:r>
          </a:p>
        </p:txBody>
      </p:sp>
    </p:spTree>
    <p:extLst>
      <p:ext uri="{BB962C8B-B14F-4D97-AF65-F5344CB8AC3E}">
        <p14:creationId xmlns:p14="http://schemas.microsoft.com/office/powerpoint/2010/main" val="3227435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02219-4AD2-5025-70EE-09AFB9BC7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00" y="272269"/>
            <a:ext cx="11257061" cy="839787"/>
          </a:xfrm>
        </p:spPr>
        <p:txBody>
          <a:bodyPr>
            <a:normAutofit fontScale="90000"/>
          </a:bodyPr>
          <a:lstStyle/>
          <a:p>
            <a:pPr algn="ctr"/>
            <a:br>
              <a:rPr lang="nl-NL" dirty="0"/>
            </a:br>
            <a:r>
              <a:rPr lang="nl-NL" sz="47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Studiefinanciering september 2025</a:t>
            </a:r>
            <a:br>
              <a:rPr lang="nl-NL" sz="47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nl-NL" sz="47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nl-NL" sz="47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(check DUO!)</a:t>
            </a:r>
            <a:endParaRPr lang="nl-NL" sz="4700" b="1" dirty="0">
              <a:solidFill>
                <a:srgbClr val="0070C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56687-D2B4-2D62-5655-E98B265ED6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CF15A5E-908B-86F9-21BF-8C096CAD9E19}"/>
              </a:ext>
            </a:extLst>
          </p:cNvPr>
          <p:cNvGraphicFramePr>
            <a:graphicFrameLocks noGrp="1"/>
          </p:cNvGraphicFramePr>
          <p:nvPr/>
        </p:nvGraphicFramePr>
        <p:xfrm>
          <a:off x="0" y="1835249"/>
          <a:ext cx="12268862" cy="3792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7282">
                  <a:extLst>
                    <a:ext uri="{9D8B030D-6E8A-4147-A177-3AD203B41FA5}">
                      <a16:colId xmlns:a16="http://schemas.microsoft.com/office/drawing/2014/main" val="3397316756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271771207"/>
                    </a:ext>
                  </a:extLst>
                </a:gridCol>
                <a:gridCol w="4783980">
                  <a:extLst>
                    <a:ext uri="{9D8B030D-6E8A-4147-A177-3AD203B41FA5}">
                      <a16:colId xmlns:a16="http://schemas.microsoft.com/office/drawing/2014/main" val="961794827"/>
                    </a:ext>
                  </a:extLst>
                </a:gridCol>
              </a:tblGrid>
              <a:tr h="408302">
                <a:tc>
                  <a:txBody>
                    <a:bodyPr/>
                    <a:lstStyle/>
                    <a:p>
                      <a:r>
                        <a:rPr lang="nl-NL" dirty="0"/>
                        <a:t>Per maand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Thuiswonend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Uitwonend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250577"/>
                  </a:ext>
                </a:extLst>
              </a:tr>
              <a:tr h="477505">
                <a:tc>
                  <a:txBody>
                    <a:bodyPr/>
                    <a:lstStyle/>
                    <a:p>
                      <a:r>
                        <a:rPr lang="nl-NL" sz="2000" dirty="0"/>
                        <a:t>Basisbeurs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€ 125,99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€ 314,00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10327"/>
                  </a:ext>
                </a:extLst>
              </a:tr>
              <a:tr h="760287">
                <a:tc>
                  <a:txBody>
                    <a:bodyPr/>
                    <a:lstStyle/>
                    <a:p>
                      <a:r>
                        <a:rPr lang="nl-NL" sz="2000" dirty="0"/>
                        <a:t>Aanvullende beurs</a:t>
                      </a:r>
                    </a:p>
                    <a:p>
                      <a:r>
                        <a:rPr lang="nl-NL" sz="2000" dirty="0"/>
                        <a:t>(afhankelijk van inkomen ouders)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€ 475,17 (max)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€ 475,17 (max)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867394"/>
                  </a:ext>
                </a:extLst>
              </a:tr>
              <a:tr h="408302">
                <a:tc>
                  <a:txBody>
                    <a:bodyPr/>
                    <a:lstStyle/>
                    <a:p>
                      <a:r>
                        <a:rPr lang="nl-NL" sz="2000" dirty="0"/>
                        <a:t>Lening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€ 304,95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€ 304,95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526967"/>
                  </a:ext>
                </a:extLst>
              </a:tr>
              <a:tr h="483819">
                <a:tc>
                  <a:txBody>
                    <a:bodyPr/>
                    <a:lstStyle/>
                    <a:p>
                      <a:r>
                        <a:rPr lang="nl-NL" sz="2000" dirty="0"/>
                        <a:t>Collegegeld-krediet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€ 216,75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€ 216,75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57317"/>
                  </a:ext>
                </a:extLst>
              </a:tr>
              <a:tr h="553475">
                <a:tc>
                  <a:txBody>
                    <a:bodyPr/>
                    <a:lstStyle/>
                    <a:p>
                      <a:endParaRPr lang="nl-N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470087"/>
                  </a:ext>
                </a:extLst>
              </a:tr>
              <a:tr h="560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dirty="0"/>
                        <a:t>Totaal</a:t>
                      </a:r>
                    </a:p>
                    <a:p>
                      <a:endParaRPr lang="nl-N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dirty="0"/>
                        <a:t>€ 1122,86</a:t>
                      </a:r>
                    </a:p>
                    <a:p>
                      <a:endParaRPr lang="nl-N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dirty="0"/>
                        <a:t>€ 1310,87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562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73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7645" y="224740"/>
            <a:ext cx="10746557" cy="10101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</a:t>
            </a:r>
            <a:r>
              <a:rPr lang="en-US" b="1" kern="120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 </a:t>
            </a:r>
            <a:r>
              <a:rPr lang="en-US" b="1" kern="1200"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dragen</a:t>
            </a:r>
            <a:r>
              <a:rPr lang="en-US" b="1" kern="120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kern="1200"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ouders</a:t>
            </a:r>
            <a:r>
              <a:rPr lang="en-US" b="1" kern="120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kern="1200"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bij</a:t>
            </a:r>
            <a:r>
              <a:rPr lang="en-US" b="1" kern="120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367645" y="1577061"/>
            <a:ext cx="5184745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Overheid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gaat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uit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van</a:t>
            </a:r>
          </a:p>
          <a:p>
            <a:pPr marL="0" indent="0">
              <a:buNone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  €400,-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pmnd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Aanvullende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beurs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Gebruik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de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rekenhulp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! 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Praat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hierover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en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r>
              <a:rPr lang="en-US" b="1"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maak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afspraken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</a:p>
          <a:p>
            <a:pPr marL="0"/>
            <a:endParaRPr lang="en-US" sz="2000" dirty="0"/>
          </a:p>
          <a:p>
            <a:pPr marL="0"/>
            <a:endParaRPr lang="en-US" sz="2000" dirty="0"/>
          </a:p>
          <a:p>
            <a:pPr marL="0"/>
            <a:endParaRPr lang="en-US" sz="2000" dirty="0"/>
          </a:p>
          <a:p>
            <a:pPr marL="0"/>
            <a:endParaRPr lang="en-US" sz="2000" dirty="0"/>
          </a:p>
          <a:p>
            <a:pPr marL="0"/>
            <a:endParaRPr lang="en-US" sz="20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1" r="1" b="1"/>
          <a:stretch/>
        </p:blipFill>
        <p:spPr>
          <a:xfrm>
            <a:off x="5288280" y="1577061"/>
            <a:ext cx="6903720" cy="472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19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39" y="1173758"/>
            <a:ext cx="12192000" cy="783655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nl-NL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 studiekosten</a:t>
            </a:r>
            <a:br>
              <a:rPr kumimoji="0" lang="nl-NL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nl-NL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 –financiering</a:t>
            </a:r>
            <a:br>
              <a:rPr kumimoji="0" lang="nl-NL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nl-NL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 februari 2025</a:t>
            </a:r>
            <a:br>
              <a:rPr kumimoji="0" lang="nl-N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kumimoji="0" lang="nl-N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8826" y="1250900"/>
            <a:ext cx="11504029" cy="54327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</p:txBody>
      </p:sp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2822EF31-527A-692A-6BA7-B9A694D12D4B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3"/>
          <a:srcRect l="21875" r="21875"/>
          <a:stretch/>
        </p:blipFill>
        <p:spPr>
          <a:xfrm>
            <a:off x="4390234" y="2159712"/>
            <a:ext cx="3967712" cy="3967712"/>
          </a:xfrm>
        </p:spPr>
      </p:pic>
    </p:spTree>
    <p:extLst>
      <p:ext uri="{BB962C8B-B14F-4D97-AF65-F5344CB8AC3E}">
        <p14:creationId xmlns:p14="http://schemas.microsoft.com/office/powerpoint/2010/main" val="2264024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163" y="388806"/>
            <a:ext cx="10440807" cy="1176043"/>
          </a:xfrm>
        </p:spPr>
        <p:txBody>
          <a:bodyPr>
            <a:normAutofit/>
          </a:bodyPr>
          <a:lstStyle/>
          <a:p>
            <a:r>
              <a:rPr lang="nl-NL" sz="4900" dirty="0">
                <a:solidFill>
                  <a:srgbClr val="00B050"/>
                </a:solidFill>
              </a:rPr>
              <a:t>Inschrijfprocedure: </a:t>
            </a:r>
            <a:br>
              <a:rPr lang="nl-NL" dirty="0">
                <a:solidFill>
                  <a:srgbClr val="00549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endParaRPr lang="nl-NL" sz="1600" dirty="0">
              <a:solidFill>
                <a:srgbClr val="00B05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163" y="1387469"/>
            <a:ext cx="11892536" cy="3771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hlinkClick r:id="rId3"/>
              </a:rPr>
              <a:t>Maximaal 4 studies, waarvan 2 met </a:t>
            </a:r>
            <a:r>
              <a:rPr lang="nl-NL" sz="2800" dirty="0" err="1">
                <a:hlinkClick r:id="rId3"/>
              </a:rPr>
              <a:t>numerus</a:t>
            </a:r>
            <a:r>
              <a:rPr lang="nl-NL" sz="2800" dirty="0">
                <a:hlinkClick r:id="rId3"/>
              </a:rPr>
              <a:t> fixus.</a:t>
            </a:r>
            <a:endParaRPr lang="nl-NL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hlinkClick r:id="rId4"/>
              </a:rPr>
              <a:t>Studies met </a:t>
            </a:r>
            <a:r>
              <a:rPr lang="nl-NL" sz="2800" dirty="0" err="1">
                <a:hlinkClick r:id="rId4"/>
              </a:rPr>
              <a:t>numerus</a:t>
            </a:r>
            <a:r>
              <a:rPr lang="nl-NL" sz="2800" dirty="0">
                <a:hlinkClick r:id="rId4"/>
              </a:rPr>
              <a:t> fixus: voor 15 januari.</a:t>
            </a:r>
            <a:endParaRPr lang="nl-NL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hlinkClick r:id="rId5"/>
              </a:rPr>
              <a:t>Overige studies: vóór 1 mei.</a:t>
            </a:r>
            <a:r>
              <a:rPr lang="nl-NL" sz="2800" dirty="0">
                <a:hlinkClick r:id="rId6"/>
              </a:rPr>
              <a:t> </a:t>
            </a:r>
            <a:endParaRPr lang="nl-NL" sz="2800" dirty="0"/>
          </a:p>
        </p:txBody>
      </p:sp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2822EF31-527A-692A-6BA7-B9A694D12D4B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7"/>
          <a:srcRect l="3843" r="3843"/>
          <a:stretch/>
        </p:blipFill>
        <p:spPr>
          <a:xfrm>
            <a:off x="8484122" y="3211604"/>
            <a:ext cx="3481633" cy="3481633"/>
          </a:xfrm>
        </p:spPr>
      </p:pic>
    </p:spTree>
    <p:extLst>
      <p:ext uri="{BB962C8B-B14F-4D97-AF65-F5344CB8AC3E}">
        <p14:creationId xmlns:p14="http://schemas.microsoft.com/office/powerpoint/2010/main" val="677105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163" y="388806"/>
            <a:ext cx="10440807" cy="1176043"/>
          </a:xfrm>
        </p:spPr>
        <p:txBody>
          <a:bodyPr>
            <a:normAutofit/>
          </a:bodyPr>
          <a:lstStyle/>
          <a:p>
            <a:r>
              <a:rPr lang="nl-NL" sz="4900" dirty="0">
                <a:solidFill>
                  <a:srgbClr val="00B050"/>
                </a:solidFill>
              </a:rPr>
              <a:t>Twijfels na de studiestart? </a:t>
            </a:r>
            <a:br>
              <a:rPr lang="nl-NL" dirty="0">
                <a:solidFill>
                  <a:srgbClr val="00549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endParaRPr lang="nl-NL" sz="1600" dirty="0">
              <a:solidFill>
                <a:srgbClr val="00B05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163" y="1387469"/>
            <a:ext cx="11892536" cy="3771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hlinkClick r:id="rId3"/>
              </a:rPr>
              <a:t>Vraag hulp aan de studieadviseur</a:t>
            </a:r>
            <a:r>
              <a:rPr lang="nl-NL" sz="2800" dirty="0"/>
              <a:t>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</a:t>
            </a:r>
            <a:r>
              <a:rPr lang="nl-NL" sz="2800" dirty="0">
                <a:hlinkClick r:id="rId4"/>
              </a:rPr>
              <a:t>Tips bij twijfels in de eerste maanden.</a:t>
            </a:r>
            <a:endParaRPr lang="nl-NL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/>
              <a:t> Voor </a:t>
            </a:r>
            <a:r>
              <a:rPr lang="nl-NL" sz="2800" dirty="0">
                <a:hlinkClick r:id="rId5"/>
              </a:rPr>
              <a:t>extra ondersteuning: klop aan bij de decaan! </a:t>
            </a:r>
            <a:endParaRPr lang="nl-NL" sz="2800" dirty="0"/>
          </a:p>
        </p:txBody>
      </p:sp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2822EF31-527A-692A-6BA7-B9A694D12D4B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6"/>
          <a:srcRect l="16680" r="16680"/>
          <a:stretch/>
        </p:blipFill>
        <p:spPr>
          <a:xfrm>
            <a:off x="8455842" y="3211604"/>
            <a:ext cx="3481633" cy="3481633"/>
          </a:xfrm>
        </p:spPr>
      </p:pic>
    </p:spTree>
    <p:extLst>
      <p:ext uri="{BB962C8B-B14F-4D97-AF65-F5344CB8AC3E}">
        <p14:creationId xmlns:p14="http://schemas.microsoft.com/office/powerpoint/2010/main" val="3296945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04" y="326819"/>
            <a:ext cx="10617909" cy="1325563"/>
          </a:xfrm>
        </p:spPr>
        <p:txBody>
          <a:bodyPr>
            <a:normAutofit/>
          </a:bodyPr>
          <a:lstStyle/>
          <a:p>
            <a:r>
              <a:rPr lang="nl-NL" sz="4400" dirty="0">
                <a:solidFill>
                  <a:srgbClr val="00B050"/>
                </a:solidFill>
              </a:rPr>
              <a:t>Gratis webinars </a:t>
            </a:r>
            <a:br>
              <a:rPr lang="nl-NL" sz="4400" dirty="0">
                <a:solidFill>
                  <a:srgbClr val="00B050"/>
                </a:solidFill>
              </a:rPr>
            </a:br>
            <a:r>
              <a:rPr lang="nl-NL" sz="4400" dirty="0">
                <a:solidFill>
                  <a:srgbClr val="00B050"/>
                </a:solidFill>
              </a:rPr>
              <a:t>voor ouders en studiekiezers: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904" y="1652382"/>
            <a:ext cx="13596779" cy="44743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3000" b="0" i="0" dirty="0">
              <a:solidFill>
                <a:srgbClr val="00B050"/>
              </a:solidFill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nl-NL" sz="3000" dirty="0">
                <a:solidFill>
                  <a:srgbClr val="333333"/>
                </a:solidFill>
              </a:rPr>
              <a:t> </a:t>
            </a:r>
            <a:r>
              <a:rPr lang="nl-NL" sz="3000" b="0" i="0" dirty="0">
                <a:solidFill>
                  <a:srgbClr val="333333"/>
                </a:solidFill>
                <a:effectLst/>
              </a:rPr>
              <a:t>11 december 2024: </a:t>
            </a:r>
            <a:r>
              <a:rPr lang="nl-NL" sz="3000" b="0" i="0" dirty="0">
                <a:solidFill>
                  <a:srgbClr val="00B050"/>
                </a:solidFill>
                <a:effectLst/>
              </a:rPr>
              <a:t>Ontdekken welke studie past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sz="3000" b="0" i="0" dirty="0">
                <a:solidFill>
                  <a:srgbClr val="333333"/>
                </a:solidFill>
                <a:effectLst/>
              </a:rPr>
              <a:t> 22 januari 2025: </a:t>
            </a:r>
            <a:r>
              <a:rPr lang="nl-NL" sz="3000" b="0" i="0" dirty="0">
                <a:solidFill>
                  <a:srgbClr val="00B050"/>
                </a:solidFill>
                <a:effectLst/>
              </a:rPr>
              <a:t>Wat te doen bij studiekeuzestress?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sz="3000" b="1" dirty="0"/>
              <a:t> </a:t>
            </a:r>
            <a:r>
              <a:rPr lang="en-US" sz="3000" b="0" i="0" dirty="0">
                <a:solidFill>
                  <a:srgbClr val="333333"/>
                </a:solidFill>
                <a:effectLst/>
              </a:rPr>
              <a:t>12 </a:t>
            </a:r>
            <a:r>
              <a:rPr lang="en-US" sz="3000" b="0" i="0" dirty="0" err="1">
                <a:solidFill>
                  <a:srgbClr val="333333"/>
                </a:solidFill>
                <a:effectLst/>
              </a:rPr>
              <a:t>februari</a:t>
            </a:r>
            <a:r>
              <a:rPr lang="en-US" sz="3000" b="0" i="0" dirty="0">
                <a:solidFill>
                  <a:srgbClr val="333333"/>
                </a:solidFill>
                <a:effectLst/>
              </a:rPr>
              <a:t> 2025: </a:t>
            </a:r>
            <a:r>
              <a:rPr lang="en-US" sz="3000" b="0" i="0" dirty="0" err="1">
                <a:solidFill>
                  <a:srgbClr val="00B050"/>
                </a:solidFill>
                <a:effectLst/>
              </a:rPr>
              <a:t>Studiekosten</a:t>
            </a:r>
            <a:r>
              <a:rPr lang="en-US" sz="3000" b="0" i="0" dirty="0">
                <a:solidFill>
                  <a:srgbClr val="00B050"/>
                </a:solidFill>
                <a:effectLst/>
              </a:rPr>
              <a:t> en –financiering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rgbClr val="333333"/>
                </a:solidFill>
              </a:rPr>
              <a:t> </a:t>
            </a:r>
            <a:r>
              <a:rPr lang="nl-NL" sz="3000" b="0" i="0" dirty="0">
                <a:solidFill>
                  <a:srgbClr val="333333"/>
                </a:solidFill>
                <a:effectLst/>
              </a:rPr>
              <a:t>12 maart 2025: </a:t>
            </a:r>
            <a:r>
              <a:rPr lang="nl-NL" sz="3000" b="0" i="0" dirty="0">
                <a:solidFill>
                  <a:srgbClr val="00B050"/>
                </a:solidFill>
                <a:effectLst/>
              </a:rPr>
              <a:t>Workshop Tussenjaarplan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sz="22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nl-NL" sz="3800" dirty="0">
                <a:solidFill>
                  <a:srgbClr val="00B050"/>
                </a:solidFill>
                <a:hlinkClick r:id="rId2"/>
              </a:rPr>
              <a:t>Schrijf hier in</a:t>
            </a:r>
            <a:endParaRPr lang="nl-NL" sz="3800" i="0" dirty="0">
              <a:solidFill>
                <a:srgbClr val="00B050"/>
              </a:solidFill>
              <a:effectLst/>
            </a:endParaRPr>
          </a:p>
          <a:p>
            <a:pPr marL="0" indent="0">
              <a:buNone/>
            </a:pPr>
            <a:endParaRPr lang="nl-NL" sz="2800" b="1" dirty="0"/>
          </a:p>
          <a:p>
            <a:pPr marL="0" indent="0">
              <a:buNone/>
            </a:pPr>
            <a:r>
              <a:rPr lang="nl-NL" sz="2800" dirty="0"/>
              <a:t>   </a:t>
            </a:r>
          </a:p>
          <a:p>
            <a:pPr marL="0" indent="0">
              <a:buNone/>
            </a:pPr>
            <a:endParaRPr lang="nl-NL" sz="2200" dirty="0"/>
          </a:p>
        </p:txBody>
      </p:sp>
      <p:pic>
        <p:nvPicPr>
          <p:cNvPr id="15" name="Tijdelijke aanduiding voor afbeelding 14">
            <a:extLst>
              <a:ext uri="{FF2B5EF4-FFF2-40B4-BE49-F238E27FC236}">
                <a16:creationId xmlns:a16="http://schemas.microsoft.com/office/drawing/2014/main" id="{C08D8097-A162-3B0C-7A0A-B83DF007D80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2265" r="2265"/>
          <a:stretch/>
        </p:blipFill>
        <p:spPr>
          <a:xfrm>
            <a:off x="8747135" y="3429000"/>
            <a:ext cx="3853545" cy="3853545"/>
          </a:xfrm>
        </p:spPr>
      </p:pic>
    </p:spTree>
    <p:extLst>
      <p:ext uri="{BB962C8B-B14F-4D97-AF65-F5344CB8AC3E}">
        <p14:creationId xmlns:p14="http://schemas.microsoft.com/office/powerpoint/2010/main" val="1530899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973" y="174261"/>
            <a:ext cx="11372052" cy="1185470"/>
          </a:xfrm>
        </p:spPr>
        <p:txBody>
          <a:bodyPr>
            <a:normAutofit fontScale="90000"/>
          </a:bodyPr>
          <a:lstStyle/>
          <a:p>
            <a:br>
              <a:rPr lang="nl-NL" sz="5400" u="sng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nl-NL" sz="5400" u="sng" dirty="0">
                <a:solidFill>
                  <a:srgbClr val="00B050"/>
                </a:solidFill>
              </a:rPr>
            </a:br>
            <a:br>
              <a:rPr lang="nl-NL" sz="4900" u="sng" dirty="0">
                <a:solidFill>
                  <a:srgbClr val="00B050"/>
                </a:solidFill>
              </a:rPr>
            </a:br>
            <a:r>
              <a:rPr lang="nl-NL" sz="4900" dirty="0">
                <a:solidFill>
                  <a:srgbClr val="00B050"/>
                </a:solidFill>
              </a:rPr>
              <a:t>Gratis workshop Keuzeplan </a:t>
            </a:r>
            <a:br>
              <a:rPr lang="nl-NL" sz="4900" dirty="0">
                <a:solidFill>
                  <a:srgbClr val="00B050"/>
                </a:solidFill>
              </a:rPr>
            </a:br>
            <a:br>
              <a:rPr lang="nl-NL" sz="5400" dirty="0">
                <a:solidFill>
                  <a:srgbClr val="00B050"/>
                </a:solidFill>
              </a:rPr>
            </a:br>
            <a:br>
              <a:rPr lang="nl-NL" sz="5400" u="sng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endParaRPr lang="nl-NL" sz="3600" u="sng" dirty="0">
              <a:solidFill>
                <a:srgbClr val="0070C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9973" y="1456075"/>
            <a:ext cx="11868346" cy="10770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l-NL" sz="2600" dirty="0"/>
              <a:t> </a:t>
            </a:r>
            <a:r>
              <a:rPr lang="nl-NL" sz="2800" dirty="0"/>
              <a:t>Leerlingen 4/5 havo en 5/6 vwo</a:t>
            </a:r>
          </a:p>
          <a:p>
            <a:pPr marL="0" indent="0">
              <a:buNone/>
            </a:pPr>
            <a:r>
              <a:rPr lang="nl-NL" sz="2800" dirty="0"/>
              <a:t>   samen met tenminste 1 ouder/verzorger!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sz="2800"/>
              <a:t> 15 </a:t>
            </a:r>
            <a:r>
              <a:rPr lang="nl-NL" sz="2800" dirty="0"/>
              <a:t>maart bij open dag in Wageningen</a:t>
            </a:r>
          </a:p>
          <a:p>
            <a:pPr marL="0" indent="0">
              <a:buNone/>
            </a:pPr>
            <a:endParaRPr lang="nl-NL" sz="2800" dirty="0">
              <a:hlinkClick r:id="rId3"/>
            </a:endParaRPr>
          </a:p>
          <a:p>
            <a:pPr marL="0" indent="0">
              <a:buNone/>
            </a:pPr>
            <a:r>
              <a:rPr lang="nl-NL" sz="3500" dirty="0">
                <a:hlinkClick r:id="rId3"/>
              </a:rPr>
              <a:t>Klik hier voor info en inschrijven</a:t>
            </a:r>
            <a:endParaRPr lang="nl-NL" sz="3500" dirty="0"/>
          </a:p>
        </p:txBody>
      </p:sp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2822EF31-527A-692A-6BA7-B9A694D12D4B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4"/>
          <a:srcRect l="16650" r="16650"/>
          <a:stretch/>
        </p:blipFill>
        <p:spPr>
          <a:xfrm>
            <a:off x="8502976" y="3120272"/>
            <a:ext cx="3393649" cy="3393649"/>
          </a:xfrm>
        </p:spPr>
      </p:pic>
    </p:spTree>
    <p:extLst>
      <p:ext uri="{BB962C8B-B14F-4D97-AF65-F5344CB8AC3E}">
        <p14:creationId xmlns:p14="http://schemas.microsoft.com/office/powerpoint/2010/main" val="1140498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04" y="590514"/>
            <a:ext cx="10617909" cy="1325563"/>
          </a:xfrm>
        </p:spPr>
        <p:txBody>
          <a:bodyPr>
            <a:normAutofit fontScale="90000"/>
          </a:bodyPr>
          <a:lstStyle/>
          <a:p>
            <a:r>
              <a:rPr lang="nl-NL" sz="5400" dirty="0">
                <a:solidFill>
                  <a:srgbClr val="00B050"/>
                </a:solidFill>
              </a:rPr>
              <a:t>Gratis persoonlijke e-gids</a:t>
            </a:r>
            <a:br>
              <a:rPr lang="nl-NL" sz="5400" dirty="0">
                <a:solidFill>
                  <a:srgbClr val="00B050"/>
                </a:solidFill>
              </a:rPr>
            </a:br>
            <a:r>
              <a:rPr lang="nl-NL" sz="5400" dirty="0">
                <a:solidFill>
                  <a:srgbClr val="00B050"/>
                </a:solidFill>
              </a:rPr>
              <a:t>Keuzekracht:</a:t>
            </a:r>
            <a:r>
              <a:rPr lang="nl-NL" sz="3300" dirty="0">
                <a:solidFill>
                  <a:srgbClr val="00B050"/>
                </a:solidFill>
              </a:rPr>
              <a:t> </a:t>
            </a:r>
            <a:br>
              <a:rPr lang="nl-NL" sz="4400" dirty="0">
                <a:solidFill>
                  <a:srgbClr val="00B050"/>
                </a:solidFill>
              </a:rPr>
            </a:br>
            <a:endParaRPr lang="nl-NL" sz="4400" dirty="0">
              <a:solidFill>
                <a:srgbClr val="00B05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904" y="2057069"/>
            <a:ext cx="13596779" cy="447436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000" b="0" i="0" dirty="0">
                <a:solidFill>
                  <a:srgbClr val="333333"/>
                </a:solidFill>
                <a:effectLst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</a:rPr>
              <a:t>voor</a:t>
            </a:r>
            <a:r>
              <a:rPr lang="en-US" sz="3000" b="0" i="0" dirty="0">
                <a:solidFill>
                  <a:srgbClr val="333333"/>
                </a:solidFill>
                <a:effectLst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</a:rPr>
              <a:t>studie</a:t>
            </a:r>
            <a:r>
              <a:rPr lang="en-US" sz="3000" b="0" i="0" dirty="0">
                <a:solidFill>
                  <a:srgbClr val="333333"/>
                </a:solidFill>
                <a:effectLst/>
              </a:rPr>
              <a:t> en </a:t>
            </a:r>
            <a:r>
              <a:rPr lang="en-US" sz="3000" b="0" i="0" dirty="0" err="1">
                <a:solidFill>
                  <a:srgbClr val="333333"/>
                </a:solidFill>
                <a:effectLst/>
              </a:rPr>
              <a:t>andere</a:t>
            </a:r>
            <a:r>
              <a:rPr lang="en-US" sz="3000" b="0" i="0" dirty="0">
                <a:solidFill>
                  <a:srgbClr val="333333"/>
                </a:solidFill>
                <a:effectLst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</a:rPr>
              <a:t>lastige</a:t>
            </a:r>
            <a:r>
              <a:rPr lang="en-US" sz="3000" b="0" i="0" dirty="0">
                <a:solidFill>
                  <a:srgbClr val="333333"/>
                </a:solidFill>
                <a:effectLst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</a:rPr>
              <a:t>keuzes</a:t>
            </a:r>
            <a:endParaRPr lang="en-US" sz="3000" b="0" i="0" dirty="0">
              <a:solidFill>
                <a:srgbClr val="333333"/>
              </a:solidFill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000" b="0" i="0" dirty="0">
                <a:solidFill>
                  <a:srgbClr val="333333"/>
                </a:solidFill>
                <a:effectLst/>
              </a:rPr>
              <a:t> met tips en </a:t>
            </a:r>
            <a:r>
              <a:rPr lang="en-US" sz="3000" b="0" i="0" dirty="0" err="1">
                <a:solidFill>
                  <a:srgbClr val="333333"/>
                </a:solidFill>
                <a:effectLst/>
              </a:rPr>
              <a:t>voorbeelden</a:t>
            </a:r>
            <a:r>
              <a:rPr lang="en-US" sz="3000" b="0" i="0" dirty="0">
                <a:solidFill>
                  <a:srgbClr val="333333"/>
                </a:solidFill>
                <a:effectLst/>
              </a:rPr>
              <a:t> van Daniëlle Vogels</a:t>
            </a:r>
            <a:endParaRPr lang="en-US" sz="3000" b="0" i="0" dirty="0">
              <a:solidFill>
                <a:srgbClr val="00B050"/>
              </a:solidFill>
              <a:effectLst/>
            </a:endParaRPr>
          </a:p>
          <a:p>
            <a:pPr marL="0" indent="0">
              <a:buNone/>
            </a:pPr>
            <a:endParaRPr lang="nl-NL" sz="22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nl-NL" sz="3800" dirty="0">
                <a:solidFill>
                  <a:srgbClr val="00B050"/>
                </a:solidFill>
                <a:hlinkClick r:id="rId2"/>
              </a:rPr>
              <a:t>Download hier</a:t>
            </a:r>
            <a:endParaRPr lang="nl-NL" sz="3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nl-NL" sz="2800" dirty="0"/>
              <a:t>(leestijd +/- 15 minuten)</a:t>
            </a:r>
            <a:endParaRPr lang="nl-NL" sz="2800" i="0" dirty="0">
              <a:effectLst/>
            </a:endParaRPr>
          </a:p>
          <a:p>
            <a:pPr marL="0" indent="0">
              <a:buNone/>
            </a:pPr>
            <a:endParaRPr lang="nl-NL" sz="2800" b="1" dirty="0"/>
          </a:p>
          <a:p>
            <a:pPr marL="0" indent="0">
              <a:buNone/>
            </a:pPr>
            <a:r>
              <a:rPr lang="nl-NL" sz="2800" dirty="0"/>
              <a:t>   </a:t>
            </a:r>
          </a:p>
          <a:p>
            <a:pPr marL="0" indent="0">
              <a:buNone/>
            </a:pPr>
            <a:endParaRPr lang="nl-NL" sz="2200" dirty="0"/>
          </a:p>
        </p:txBody>
      </p:sp>
      <p:pic>
        <p:nvPicPr>
          <p:cNvPr id="15" name="Tijdelijke aanduiding voor afbeelding 14">
            <a:extLst>
              <a:ext uri="{FF2B5EF4-FFF2-40B4-BE49-F238E27FC236}">
                <a16:creationId xmlns:a16="http://schemas.microsoft.com/office/drawing/2014/main" id="{C08D8097-A162-3B0C-7A0A-B83DF007D80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t="5313" b="5313"/>
          <a:stretch/>
        </p:blipFill>
        <p:spPr>
          <a:xfrm>
            <a:off x="8558599" y="3146450"/>
            <a:ext cx="3853545" cy="3853545"/>
          </a:xfrm>
        </p:spPr>
      </p:pic>
    </p:spTree>
    <p:extLst>
      <p:ext uri="{BB962C8B-B14F-4D97-AF65-F5344CB8AC3E}">
        <p14:creationId xmlns:p14="http://schemas.microsoft.com/office/powerpoint/2010/main" val="2203767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DBDF-EAB4-A361-E5CE-8E0C9228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09" y="329339"/>
            <a:ext cx="9024779" cy="1325563"/>
          </a:xfrm>
        </p:spPr>
        <p:txBody>
          <a:bodyPr>
            <a:normAutofit/>
          </a:bodyPr>
          <a:lstStyle/>
          <a:p>
            <a:r>
              <a:rPr lang="nl-NL" sz="4400" dirty="0">
                <a:solidFill>
                  <a:srgbClr val="00B050"/>
                </a:solidFill>
              </a:rPr>
              <a:t>Meer info voor </a:t>
            </a:r>
            <a:r>
              <a:rPr lang="nl-NL" sz="4400">
                <a:solidFill>
                  <a:srgbClr val="00B050"/>
                </a:solidFill>
              </a:rPr>
              <a:t>ouders </a:t>
            </a:r>
            <a:br>
              <a:rPr lang="nl-NL" sz="4400">
                <a:solidFill>
                  <a:srgbClr val="00B050"/>
                </a:solidFill>
              </a:rPr>
            </a:br>
            <a:r>
              <a:rPr lang="nl-NL" sz="4400">
                <a:solidFill>
                  <a:srgbClr val="00B050"/>
                </a:solidFill>
              </a:rPr>
              <a:t>en </a:t>
            </a:r>
            <a:r>
              <a:rPr lang="nl-NL" sz="4400" dirty="0">
                <a:solidFill>
                  <a:srgbClr val="00B050"/>
                </a:solidFill>
              </a:rPr>
              <a:t>studiekiezers: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B282B-337B-C7AF-B672-A744A58AF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878" y="1764487"/>
            <a:ext cx="7648466" cy="34952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l-NL" sz="2800" dirty="0">
                <a:hlinkClick r:id="rId2"/>
              </a:rPr>
              <a:t>Blog Studiekeuzekind</a:t>
            </a:r>
            <a:endParaRPr lang="nl-NL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>
                <a:hlinkClick r:id="rId3"/>
              </a:rPr>
              <a:t>Nieuwsbrief (4x per jaar)</a:t>
            </a:r>
            <a:endParaRPr lang="nl-NL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800" dirty="0">
                <a:hlinkClick r:id="rId4"/>
              </a:rPr>
              <a:t>Facebookgroep ‘Ouders en studie’</a:t>
            </a: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r>
              <a:rPr lang="nl-NL" sz="2800" dirty="0"/>
              <a:t>Vragen? Mail </a:t>
            </a:r>
            <a:r>
              <a:rPr lang="nl-NL" sz="2800" dirty="0">
                <a:hlinkClick r:id="rId5"/>
              </a:rPr>
              <a:t>danielle.vogels@wur.nl</a:t>
            </a:r>
            <a:r>
              <a:rPr lang="nl-NL" sz="2800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dirty="0"/>
          </a:p>
        </p:txBody>
      </p:sp>
      <p:pic>
        <p:nvPicPr>
          <p:cNvPr id="9" name="Tijdelijke aanduiding voor afbeelding 8" descr="Afbeelding met persoon, verschillende&#10;&#10;Automatisch gegenereerde beschrijving">
            <a:extLst>
              <a:ext uri="{FF2B5EF4-FFF2-40B4-BE49-F238E27FC236}">
                <a16:creationId xmlns:a16="http://schemas.microsoft.com/office/drawing/2014/main" id="{2822EF31-527A-692A-6BA7-B9A694D12D4B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7601047" y="1916230"/>
            <a:ext cx="5040000" cy="5040000"/>
          </a:xfrm>
        </p:spPr>
      </p:pic>
    </p:spTree>
    <p:extLst>
      <p:ext uri="{BB962C8B-B14F-4D97-AF65-F5344CB8AC3E}">
        <p14:creationId xmlns:p14="http://schemas.microsoft.com/office/powerpoint/2010/main" val="344994218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WUR">
      <a:dk1>
        <a:srgbClr val="003F78"/>
      </a:dk1>
      <a:lt1>
        <a:srgbClr val="FFFFFF"/>
      </a:lt1>
      <a:dk2>
        <a:srgbClr val="008A00"/>
      </a:dk2>
      <a:lt2>
        <a:srgbClr val="FFFFFF"/>
      </a:lt2>
      <a:accent1>
        <a:srgbClr val="333333"/>
      </a:accent1>
      <a:accent2>
        <a:srgbClr val="54ABEA"/>
      </a:accent2>
      <a:accent3>
        <a:srgbClr val="00549F"/>
      </a:accent3>
      <a:accent4>
        <a:srgbClr val="FFC000"/>
      </a:accent4>
      <a:accent5>
        <a:srgbClr val="5B9BD5"/>
      </a:accent5>
      <a:accent6>
        <a:srgbClr val="70AD47"/>
      </a:accent6>
      <a:hlink>
        <a:srgbClr val="00549F"/>
      </a:hlink>
      <a:folHlink>
        <a:srgbClr val="00549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126DDB7880E6448C1422D26F763FDB" ma:contentTypeVersion="17" ma:contentTypeDescription="Een nieuw document maken." ma:contentTypeScope="" ma:versionID="662514d2534d6367235e191d8ea8c286">
  <xsd:schema xmlns:xsd="http://www.w3.org/2001/XMLSchema" xmlns:xs="http://www.w3.org/2001/XMLSchema" xmlns:p="http://schemas.microsoft.com/office/2006/metadata/properties" xmlns:ns2="79a9508b-41b3-4c43-8925-d271e04447a6" xmlns:ns3="4621758e-cc1d-4f67-9708-4498c9b08b70" targetNamespace="http://schemas.microsoft.com/office/2006/metadata/properties" ma:root="true" ma:fieldsID="97f9feaa980937247312ace3a6451dde" ns2:_="" ns3:_="">
    <xsd:import namespace="79a9508b-41b3-4c43-8925-d271e04447a6"/>
    <xsd:import namespace="4621758e-cc1d-4f67-9708-4498c9b08b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9508b-41b3-4c43-8925-d271e04447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5ec99919-4982-4388-8a64-83a11d2ca2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21758e-cc1d-4f67-9708-4498c9b08b7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78c4486-cbc6-4c24-b066-862b81532125}" ma:internalName="TaxCatchAll" ma:showField="CatchAllData" ma:web="4621758e-cc1d-4f67-9708-4498c9b08b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621758e-cc1d-4f67-9708-4498c9b08b70">
      <UserInfo>
        <DisplayName>Vogels, Danielle</DisplayName>
        <AccountId>97</AccountId>
        <AccountType/>
      </UserInfo>
    </SharedWithUsers>
    <TaxCatchAll xmlns="4621758e-cc1d-4f67-9708-4498c9b08b70" xsi:nil="true"/>
    <lcf76f155ced4ddcb4097134ff3c332f xmlns="79a9508b-41b3-4c43-8925-d271e04447a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E6078D-5B2A-4E6A-91A7-3C5EC7F428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9508b-41b3-4c43-8925-d271e04447a6"/>
    <ds:schemaRef ds:uri="4621758e-cc1d-4f67-9708-4498c9b08b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D71832-3837-4D59-A706-0D89901AD213}">
  <ds:schemaRefs>
    <ds:schemaRef ds:uri="http://schemas.microsoft.com/office/2006/metadata/properties"/>
    <ds:schemaRef ds:uri="http://schemas.microsoft.com/office/infopath/2007/PartnerControls"/>
    <ds:schemaRef ds:uri="4621758e-cc1d-4f67-9708-4498c9b08b70"/>
    <ds:schemaRef ds:uri="79a9508b-41b3-4c43-8925-d271e04447a6"/>
  </ds:schemaRefs>
</ds:datastoreItem>
</file>

<file path=customXml/itemProps3.xml><?xml version="1.0" encoding="utf-8"?>
<ds:datastoreItem xmlns:ds="http://schemas.openxmlformats.org/officeDocument/2006/customXml" ds:itemID="{294495B5-5779-433E-BC67-0DB7EF2BC3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3585</TotalTime>
  <Words>841</Words>
  <Application>Microsoft Office PowerPoint</Application>
  <PresentationFormat>Breedbeeld</PresentationFormat>
  <Paragraphs>166</Paragraphs>
  <Slides>27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Verdana</vt:lpstr>
      <vt:lpstr>Wingdings</vt:lpstr>
      <vt:lpstr>Kantoorthema</vt:lpstr>
      <vt:lpstr>1_Kantoorthema</vt:lpstr>
      <vt:lpstr>Uw kind helpen bij studiekeuze en studiefinanciering</vt:lpstr>
      <vt:lpstr>   Ideale oriëntatieplanning:    </vt:lpstr>
      <vt:lpstr>PowerPoint-presentatie</vt:lpstr>
      <vt:lpstr>Motiveren om goed te oriënteren:  (wat pas bij jou/jouw kind?) </vt:lpstr>
      <vt:lpstr>PowerPoint-presentatie</vt:lpstr>
      <vt:lpstr> Het bos niet zien door teveel keuzemogelijkheden?  Stel vragen die zorgen voor focus op het eigen pad!</vt:lpstr>
      <vt:lpstr>Welke studieroute is het best? </vt:lpstr>
      <vt:lpstr> Checklist goed gefundeerde studiekeuze:  </vt:lpstr>
      <vt:lpstr>Breed oriënteren en vergelijken!</vt:lpstr>
      <vt:lpstr>Beste bachelors in 2024:</vt:lpstr>
      <vt:lpstr>Kijk op www.studiekeuze123.nl o.a. naar:</vt:lpstr>
      <vt:lpstr>Eind 1e jaar: het bindend studieadvies (bsa)  </vt:lpstr>
      <vt:lpstr>PowerPoint-presentatie</vt:lpstr>
      <vt:lpstr>PowerPoint-presentatie</vt:lpstr>
      <vt:lpstr>Ouderlijk huis uit en op kamers? </vt:lpstr>
      <vt:lpstr>Op kamers!?</vt:lpstr>
      <vt:lpstr>Een tussenjaar?</vt:lpstr>
      <vt:lpstr>  Gevoelde druk van ouders vergroot de kans op uitval (link naar rapport en link naar onderzoek)</vt:lpstr>
      <vt:lpstr> Studiefinanciering september 2025  (check DUO!)</vt:lpstr>
      <vt:lpstr>Wat dragen ouders bij?</vt:lpstr>
      <vt:lpstr>Webinar studiekosten en –financiering 12 februari 2025  </vt:lpstr>
      <vt:lpstr>Inschrijfprocedure:  </vt:lpstr>
      <vt:lpstr>Twijfels na de studiestart?  </vt:lpstr>
      <vt:lpstr>Gratis webinars  voor ouders en studiekiezers:</vt:lpstr>
      <vt:lpstr>   Gratis workshop Keuzeplan    </vt:lpstr>
      <vt:lpstr>Gratis persoonlijke e-gids Keuzekracht:  </vt:lpstr>
      <vt:lpstr>Meer info voor ouders  en studiekiezers: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Luuk Pijpers</dc:creator>
  <cp:lastModifiedBy>J.Leenders | Pax Christi College</cp:lastModifiedBy>
  <cp:revision>178</cp:revision>
  <dcterms:created xsi:type="dcterms:W3CDTF">2023-02-23T07:57:13Z</dcterms:created>
  <dcterms:modified xsi:type="dcterms:W3CDTF">2024-11-05T15:04:27Z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0x01010047126DDB7880E6448C1422D26F763FDB</vt:lpwstr>
  </property>
  <property fmtid="{D5CDD505-2E9C-101B-9397-08002B2CF9AE}" pid="3" name="MediaServiceImageTags">
    <vt:lpwstr/>
  </property>
</Properties>
</file>